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9" r:id="rId3"/>
    <p:sldId id="257" r:id="rId4"/>
    <p:sldId id="258" r:id="rId5"/>
    <p:sldId id="261" r:id="rId6"/>
    <p:sldId id="262" r:id="rId7"/>
    <p:sldId id="263" r:id="rId8"/>
    <p:sldId id="260" r:id="rId9"/>
    <p:sldId id="267" r:id="rId10"/>
    <p:sldId id="266" r:id="rId11"/>
    <p:sldId id="268" r:id="rId12"/>
    <p:sldId id="265" r:id="rId13"/>
    <p:sldId id="270" r:id="rId14"/>
    <p:sldId id="264" r:id="rId15"/>
    <p:sldId id="269" r:id="rId16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56"/>
    <p:restoredTop sz="94780"/>
  </p:normalViewPr>
  <p:slideViewPr>
    <p:cSldViewPr snapToGrid="0" snapToObjects="1">
      <p:cViewPr varScale="1">
        <p:scale>
          <a:sx n="101" d="100"/>
          <a:sy n="101" d="100"/>
        </p:scale>
        <p:origin x="200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3F5F03-8412-D64D-8FCD-BB6AF5279129}" type="datetimeFigureOut">
              <a:rPr lang="en-US" smtClean="0"/>
              <a:t>2/28/19</a:t>
            </a:fld>
            <a:endParaRPr lang="en-US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1F719F-BDEA-8D40-9D4B-6F6B2DDFC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042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ways to crosslink and fragment chromatin.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1F719F-BDEA-8D40-9D4B-6F6B2DDFC87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20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2D7BD08-F173-644A-9A2A-0F8B836EAB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9C9B1959-205C-2E45-91B1-4DFC968FE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AAF0783-270F-8843-BECA-F4C34D8C5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4F74-B4E4-4849-97BE-7F68ED8857F5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ED601FA8-88DE-2442-BD3E-B8B2FA775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4BD6457-92C0-B54E-83B5-7D09F1446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EB9A-0646-D245-AA17-4BEA07280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58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90BF4E3-67A2-D849-A0A0-A3D79C186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8BF171C0-4B5C-104F-91CE-50E7D01499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ADAB54B4-79A3-4F41-96AA-D6E4EC967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4F74-B4E4-4849-97BE-7F68ED8857F5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B448883-275F-654F-99DA-AA0A4B0A5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B8F7FA8C-29A5-8D49-819F-4F80FD154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EB9A-0646-D245-AA17-4BEA07280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701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366A9DDD-C3E1-5248-A95A-BD777492F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8874AC0A-9CE6-764C-9F18-C61A6E64F0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24A33661-8044-1643-B8C8-0D98BA770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4F74-B4E4-4849-97BE-7F68ED8857F5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44E82F92-A536-D447-8180-51A90B596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947F239F-773D-4C41-8E09-5352E4075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EB9A-0646-D245-AA17-4BEA07280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40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29ACE94-1230-D84A-817F-773870490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9B1819F-FF53-2F4B-BCB7-8F8AEF58A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8E023D70-DE6A-934F-B848-0FF3E3F7F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4F74-B4E4-4849-97BE-7F68ED8857F5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6CDCA141-E767-5540-965B-1DBD4E674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2CCCEF7E-A406-744A-B855-A28DF69C0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EB9A-0646-D245-AA17-4BEA07280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991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B73EE9C-23C0-8642-8E66-35E99A77D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86EDA889-D837-F64C-81B5-32B6FF2D5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1E421C4E-8D22-ED47-8276-804C0CECF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4F74-B4E4-4849-97BE-7F68ED8857F5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6E474BF-6748-5549-BDEF-537DAD24C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A1A4612-28A3-6845-A8D3-600D03C4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EB9A-0646-D245-AA17-4BEA07280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500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E08BE51-6E7F-404E-BCA9-53314A23E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9EFAD89-08B6-5140-9E4A-D220DDFE8E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856815FC-F583-D046-BDAE-7058937D20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ECFF569B-E804-3545-9481-8B1DD1283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4F74-B4E4-4849-97BE-7F68ED8857F5}" type="datetimeFigureOut">
              <a:rPr lang="en-US" smtClean="0"/>
              <a:t>2/28/19</a:t>
            </a:fld>
            <a:endParaRPr lang="en-US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5B0C5D0A-F4AC-E547-A126-FDCDA9C92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E6C3C375-8206-7B4D-9895-D08772196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EB9A-0646-D245-AA17-4BEA07280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044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E131463-5EB3-B04F-97D4-C1F44B3A5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9F62F725-3096-584B-99D6-7245649BB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C44615F1-3BC0-564C-AFD4-FEB5058BA2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5AE52C40-3A1E-7343-9D8B-6796CBE07F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143BCE0F-EB26-C34E-9E98-7DC521B879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8498BB40-7257-CB4F-AED4-58FBA11C2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4F74-B4E4-4849-97BE-7F68ED8857F5}" type="datetimeFigureOut">
              <a:rPr lang="en-US" smtClean="0"/>
              <a:t>2/28/19</a:t>
            </a:fld>
            <a:endParaRPr lang="en-US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A9ABF1ED-79ED-FC46-987F-8D3B3F59E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D26CF0F4-91C7-054A-912B-5C19E74B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EB9A-0646-D245-AA17-4BEA07280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665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2D607F2-E24F-D14C-98B2-2D54D5B6D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0622F278-432A-7042-92CA-42678B5FE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4F74-B4E4-4849-97BE-7F68ED8857F5}" type="datetimeFigureOut">
              <a:rPr lang="en-US" smtClean="0"/>
              <a:t>2/28/19</a:t>
            </a:fld>
            <a:endParaRPr lang="en-US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C93D78B1-59DC-8F49-AE3C-5C2F896B0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E37C088-A70D-E647-A81C-73C435558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EB9A-0646-D245-AA17-4BEA07280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878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C885E2DC-50F5-1140-B61A-D377556AA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4F74-B4E4-4849-97BE-7F68ED8857F5}" type="datetimeFigureOut">
              <a:rPr lang="en-US" smtClean="0"/>
              <a:t>2/28/19</a:t>
            </a:fld>
            <a:endParaRPr lang="en-US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CEB4196B-3C83-DF47-836F-BDDB36762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EE540354-19B9-564E-BCD1-9696455D0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EB9A-0646-D245-AA17-4BEA07280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378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244AC87-C611-AE4C-B7C7-454618E7D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96B4A25-9EC3-484E-8E26-26C318134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A9EE075D-52EB-DC45-8D0C-3D25B4B4AC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FE79603D-30F6-944A-94FB-C519B66ED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4F74-B4E4-4849-97BE-7F68ED8857F5}" type="datetimeFigureOut">
              <a:rPr lang="en-US" smtClean="0"/>
              <a:t>2/28/19</a:t>
            </a:fld>
            <a:endParaRPr lang="en-US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7E68C8B1-32EF-7C4D-AB22-18CB97034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86A85B9B-8CD4-2A49-925C-B064E2AD3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EB9A-0646-D245-AA17-4BEA07280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56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F7A78CD-B151-DB49-9B3E-3822E4973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E839C8F6-C1E2-F24E-A371-FFD4EFC857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89F62A34-9809-D34D-964B-36D85B1E8C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C67A70AD-DBBD-BA49-AA96-03A21D245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4F74-B4E4-4849-97BE-7F68ED8857F5}" type="datetimeFigureOut">
              <a:rPr lang="en-US" smtClean="0"/>
              <a:t>2/28/19</a:t>
            </a:fld>
            <a:endParaRPr lang="en-US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00739F8D-70CB-4041-9C65-104084087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07BF944D-4DB6-0D41-932B-B7DE2B23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EB9A-0646-D245-AA17-4BEA07280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255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8761F968-1F8A-1A45-A027-8744AB011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A189D3A3-AEC3-D447-AA97-65492148A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5DAF9FE9-00E3-6245-9CB6-796385E716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24F74-B4E4-4849-97BE-7F68ED8857F5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6F3B7F9B-D09F-FB40-B272-69DBE6B0CB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43E4A3C-DC7F-174F-A251-8A214FAD47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5EB9A-0646-D245-AA17-4BEA07280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876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meme-suite.org/doc/download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eme-suite.org/doc/motif_conversion.html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meme-suite.org/" TargetMode="External"/><Relationship Id="rId3" Type="http://schemas.openxmlformats.org/officeDocument/2006/relationships/hyperlink" Target="http://homer.ucsd.edu/homer/" TargetMode="External"/><Relationship Id="rId7" Type="http://schemas.openxmlformats.org/officeDocument/2006/relationships/hyperlink" Target="https://readthedocs.org/projects/difftf/" TargetMode="External"/><Relationship Id="rId12" Type="http://schemas.openxmlformats.org/officeDocument/2006/relationships/hyperlink" Target="http://genome.ucsc.edu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mmemotifs.readthedocs.io/en/master/" TargetMode="External"/><Relationship Id="rId11" Type="http://schemas.openxmlformats.org/officeDocument/2006/relationships/hyperlink" Target="https://sites.google.com/site/anshulkundaje/projects/blacklists" TargetMode="External"/><Relationship Id="rId5" Type="http://schemas.openxmlformats.org/officeDocument/2006/relationships/hyperlink" Target="https://deeptools.readthedocs.io/en/develop/" TargetMode="External"/><Relationship Id="rId10" Type="http://schemas.openxmlformats.org/officeDocument/2006/relationships/hyperlink" Target="https://github.com/jsh58/Genrich" TargetMode="External"/><Relationship Id="rId4" Type="http://schemas.openxmlformats.org/officeDocument/2006/relationships/hyperlink" Target="https://github.com/taoliu/MAC" TargetMode="External"/><Relationship Id="rId9" Type="http://schemas.openxmlformats.org/officeDocument/2006/relationships/hyperlink" Target="https://www.encodeproject.org/pipeline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1">
            <a:extLst>
              <a:ext uri="{FF2B5EF4-FFF2-40B4-BE49-F238E27FC236}">
                <a16:creationId xmlns:a16="http://schemas.microsoft.com/office/drawing/2014/main" id="{2B3604F0-7C4A-7C41-9113-A3460CA5B66A}"/>
              </a:ext>
            </a:extLst>
          </p:cNvPr>
          <p:cNvSpPr txBox="1">
            <a:spLocks/>
          </p:cNvSpPr>
          <p:nvPr/>
        </p:nvSpPr>
        <p:spPr>
          <a:xfrm>
            <a:off x="866775" y="2755463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Chaparral Pro" panose="02060503040505020203" pitchFamily="18" charset="77"/>
                <a:cs typeface="Arial" panose="020B0604020202020204" pitchFamily="34" charset="0"/>
              </a:rPr>
              <a:t>Current topics in bioinformatics</a:t>
            </a:r>
          </a:p>
        </p:txBody>
      </p:sp>
      <p:sp>
        <p:nvSpPr>
          <p:cNvPr id="8" name="Rubrik 1">
            <a:extLst>
              <a:ext uri="{FF2B5EF4-FFF2-40B4-BE49-F238E27FC236}">
                <a16:creationId xmlns:a16="http://schemas.microsoft.com/office/drawing/2014/main" id="{587969F8-69DE-7A45-8C27-7FBFB012A80A}"/>
              </a:ext>
            </a:extLst>
          </p:cNvPr>
          <p:cNvSpPr txBox="1">
            <a:spLocks/>
          </p:cNvSpPr>
          <p:nvPr/>
        </p:nvSpPr>
        <p:spPr>
          <a:xfrm>
            <a:off x="866775" y="3474985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Chaparral Pro" panose="02060503040505020203" pitchFamily="18" charset="77"/>
                <a:cs typeface="Arial" panose="020B0604020202020204" pitchFamily="34" charset="0"/>
              </a:rPr>
              <a:t>ATAC-</a:t>
            </a:r>
            <a:r>
              <a:rPr lang="en-US" sz="2800" dirty="0" err="1">
                <a:latin typeface="Chaparral Pro" panose="02060503040505020203" pitchFamily="18" charset="77"/>
                <a:cs typeface="Arial" panose="020B0604020202020204" pitchFamily="34" charset="0"/>
              </a:rPr>
              <a:t>seq</a:t>
            </a:r>
            <a:r>
              <a:rPr lang="en-US" sz="2800" dirty="0">
                <a:latin typeface="Chaparral Pro" panose="02060503040505020203" pitchFamily="18" charset="77"/>
                <a:cs typeface="Arial" panose="020B0604020202020204" pitchFamily="34" charset="0"/>
              </a:rPr>
              <a:t> and ChIP-seq workshop 2019</a:t>
            </a:r>
          </a:p>
          <a:p>
            <a:pPr algn="ctr"/>
            <a:r>
              <a:rPr lang="en-US" sz="2800" dirty="0">
                <a:latin typeface="Chaparral Pro" panose="02060503040505020203" pitchFamily="18" charset="77"/>
                <a:cs typeface="Arial" panose="020B0604020202020204" pitchFamily="34" charset="0"/>
              </a:rPr>
              <a:t>- Jonas </a:t>
            </a:r>
            <a:r>
              <a:rPr lang="en-US" sz="2800" dirty="0" err="1">
                <a:latin typeface="Chaparral Pro" panose="02060503040505020203" pitchFamily="18" charset="77"/>
                <a:cs typeface="Arial" panose="020B0604020202020204" pitchFamily="34" charset="0"/>
              </a:rPr>
              <a:t>Ungerbäck</a:t>
            </a:r>
            <a:endParaRPr lang="en-US" sz="2800" dirty="0">
              <a:latin typeface="Chaparral Pro" panose="02060503040505020203" pitchFamily="18" charset="77"/>
              <a:cs typeface="Arial" panose="020B0604020202020204" pitchFamily="34" charset="0"/>
            </a:endParaRPr>
          </a:p>
        </p:txBody>
      </p:sp>
      <p:pic>
        <p:nvPicPr>
          <p:cNvPr id="1026" name="Picture 2" descr="Image result for dna motif">
            <a:extLst>
              <a:ext uri="{FF2B5EF4-FFF2-40B4-BE49-F238E27FC236}">
                <a16:creationId xmlns:a16="http://schemas.microsoft.com/office/drawing/2014/main" id="{03D043EB-4B68-654E-8F5F-455B5136B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613" y="883721"/>
            <a:ext cx="5450774" cy="13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dna motif">
            <a:extLst>
              <a:ext uri="{FF2B5EF4-FFF2-40B4-BE49-F238E27FC236}">
                <a16:creationId xmlns:a16="http://schemas.microsoft.com/office/drawing/2014/main" id="{3DC67EA3-A6A2-D846-9A79-35A3FA0F3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613" y="4705597"/>
            <a:ext cx="5450774" cy="13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697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1">
            <a:extLst>
              <a:ext uri="{FF2B5EF4-FFF2-40B4-BE49-F238E27FC236}">
                <a16:creationId xmlns:a16="http://schemas.microsoft.com/office/drawing/2014/main" id="{8F07B28E-BB07-F142-859E-5B022CBDD085}"/>
              </a:ext>
            </a:extLst>
          </p:cNvPr>
          <p:cNvSpPr txBox="1">
            <a:spLocks/>
          </p:cNvSpPr>
          <p:nvPr/>
        </p:nvSpPr>
        <p:spPr>
          <a:xfrm>
            <a:off x="838200" y="434902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Why a peak caller cannot “see” the binding site</a:t>
            </a:r>
          </a:p>
        </p:txBody>
      </p:sp>
      <p:pic>
        <p:nvPicPr>
          <p:cNvPr id="6146" name="Picture 2" descr="Image result for park 2008 Nature reviews genetics ChIP-seq">
            <a:extLst>
              <a:ext uri="{FF2B5EF4-FFF2-40B4-BE49-F238E27FC236}">
                <a16:creationId xmlns:a16="http://schemas.microsoft.com/office/drawing/2014/main" id="{38192B01-3AC3-AA41-BF82-2C8DB4DB4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273" y="1557867"/>
            <a:ext cx="2987977" cy="425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dna motif">
            <a:extLst>
              <a:ext uri="{FF2B5EF4-FFF2-40B4-BE49-F238E27FC236}">
                <a16:creationId xmlns:a16="http://schemas.microsoft.com/office/drawing/2014/main" id="{9737079E-C996-B440-B7DC-11519DC4D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681" y="5595752"/>
            <a:ext cx="1699051" cy="42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latshållare för innehåll 2">
            <a:extLst>
              <a:ext uri="{FF2B5EF4-FFF2-40B4-BE49-F238E27FC236}">
                <a16:creationId xmlns:a16="http://schemas.microsoft.com/office/drawing/2014/main" id="{807B642F-63A9-FF46-A588-4AA1D6100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3990" y="1211345"/>
            <a:ext cx="5832660" cy="5324922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latin typeface="Chaparral Pro" panose="02060503040505020203" pitchFamily="18" charset="77"/>
              </a:rPr>
              <a:t>DNA is double stranded and a fragment will be sequenced from both direction.</a:t>
            </a:r>
          </a:p>
          <a:p>
            <a:r>
              <a:rPr lang="en-US" sz="2400" dirty="0">
                <a:latin typeface="Chaparral Pro" panose="02060503040505020203" pitchFamily="18" charset="77"/>
              </a:rPr>
              <a:t>An advantage with paired-end sequencing is that fragment size can be absolutely determined but has to be estimated for single-end sequencing.</a:t>
            </a:r>
          </a:p>
          <a:p>
            <a:r>
              <a:rPr lang="en-US" sz="2400" dirty="0">
                <a:latin typeface="Chaparral Pro" panose="02060503040505020203" pitchFamily="18" charset="77"/>
              </a:rPr>
              <a:t>Most sequencing technologies do not sequence the full fragments but 50-150 </a:t>
            </a:r>
            <a:r>
              <a:rPr lang="en-US" sz="2400" dirty="0" err="1">
                <a:latin typeface="Chaparral Pro" panose="02060503040505020203" pitchFamily="18" charset="77"/>
              </a:rPr>
              <a:t>bp</a:t>
            </a:r>
            <a:r>
              <a:rPr lang="en-US" sz="2400" dirty="0">
                <a:latin typeface="Chaparral Pro" panose="02060503040505020203" pitchFamily="18" charset="77"/>
              </a:rPr>
              <a:t> from each side.</a:t>
            </a:r>
          </a:p>
          <a:p>
            <a:r>
              <a:rPr lang="en-US" sz="2400" dirty="0">
                <a:latin typeface="Chaparral Pro" panose="02060503040505020203" pitchFamily="18" charset="77"/>
              </a:rPr>
              <a:t>Experimental limitation but the closer to the protein the more exact can the binding sequence be determined. Various protocols for this (</a:t>
            </a:r>
            <a:r>
              <a:rPr lang="en-US" sz="2400" dirty="0" err="1">
                <a:latin typeface="Chaparral Pro" panose="02060503040505020203" pitchFamily="18" charset="77"/>
              </a:rPr>
              <a:t>ChIP-exo</a:t>
            </a:r>
            <a:r>
              <a:rPr lang="en-US" sz="2400" dirty="0">
                <a:latin typeface="Chaparral Pro" panose="02060503040505020203" pitchFamily="18" charset="77"/>
              </a:rPr>
              <a:t> </a:t>
            </a:r>
            <a:r>
              <a:rPr lang="en-US" sz="2400" dirty="0" err="1">
                <a:latin typeface="Chaparral Pro" panose="02060503040505020203" pitchFamily="18" charset="77"/>
              </a:rPr>
              <a:t>etc</a:t>
            </a:r>
            <a:r>
              <a:rPr lang="en-US" sz="2400" dirty="0">
                <a:latin typeface="Chaparral Pro" panose="02060503040505020203" pitchFamily="18" charset="77"/>
              </a:rPr>
              <a:t>).</a:t>
            </a:r>
          </a:p>
          <a:p>
            <a:r>
              <a:rPr lang="en-US" sz="2400" dirty="0">
                <a:latin typeface="Chaparral Pro" panose="02060503040505020203" pitchFamily="18" charset="77"/>
              </a:rPr>
              <a:t>Therefore, a good peak caller needs to build a good “model” and this depends on the data type, if the peaks are narrow, broad or mixed etc.</a:t>
            </a:r>
          </a:p>
        </p:txBody>
      </p:sp>
    </p:spTree>
    <p:extLst>
      <p:ext uri="{BB962C8B-B14F-4D97-AF65-F5344CB8AC3E}">
        <p14:creationId xmlns:p14="http://schemas.microsoft.com/office/powerpoint/2010/main" val="1342271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1">
            <a:extLst>
              <a:ext uri="{FF2B5EF4-FFF2-40B4-BE49-F238E27FC236}">
                <a16:creationId xmlns:a16="http://schemas.microsoft.com/office/drawing/2014/main" id="{8F07B28E-BB07-F142-859E-5B022CBDD085}"/>
              </a:ext>
            </a:extLst>
          </p:cNvPr>
          <p:cNvSpPr txBox="1">
            <a:spLocks/>
          </p:cNvSpPr>
          <p:nvPr/>
        </p:nvSpPr>
        <p:spPr>
          <a:xfrm>
            <a:off x="838200" y="434902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Why a peak caller cannot “see” the binding site</a:t>
            </a:r>
          </a:p>
        </p:txBody>
      </p:sp>
      <p:pic>
        <p:nvPicPr>
          <p:cNvPr id="14338" name="Picture 2" descr="tag">
            <a:extLst>
              <a:ext uri="{FF2B5EF4-FFF2-40B4-BE49-F238E27FC236}">
                <a16:creationId xmlns:a16="http://schemas.microsoft.com/office/drawing/2014/main" id="{44885EDD-023E-2A47-9A37-145ED7DFE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114" y="1211345"/>
            <a:ext cx="3375816" cy="514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8D6B6C09-04AC-AA49-85BD-BD8A20E61EFC}"/>
              </a:ext>
            </a:extLst>
          </p:cNvPr>
          <p:cNvSpPr txBox="1">
            <a:spLocks/>
          </p:cNvSpPr>
          <p:nvPr/>
        </p:nvSpPr>
        <p:spPr>
          <a:xfrm>
            <a:off x="5463990" y="1211345"/>
            <a:ext cx="5832660" cy="53249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haparral Pro" panose="02060503040505020203" pitchFamily="18" charset="77"/>
              </a:rPr>
              <a:t>DNA is double stranded and a fragment will be sequenced from both direction.</a:t>
            </a:r>
          </a:p>
          <a:p>
            <a:r>
              <a:rPr lang="en-US" sz="2400">
                <a:latin typeface="Chaparral Pro" panose="02060503040505020203" pitchFamily="18" charset="77"/>
              </a:rPr>
              <a:t>An advantage with paired-end sequencing is that fragment size can be absolutely determined but has to be estimated for single-end sequencing.</a:t>
            </a:r>
          </a:p>
          <a:p>
            <a:r>
              <a:rPr lang="en-US" sz="2400">
                <a:latin typeface="Chaparral Pro" panose="02060503040505020203" pitchFamily="18" charset="77"/>
              </a:rPr>
              <a:t>Most sequencing technologies do not sequence the full fragments but 50-150 bp from each side.</a:t>
            </a:r>
          </a:p>
          <a:p>
            <a:r>
              <a:rPr lang="en-US" sz="2400">
                <a:latin typeface="Chaparral Pro" panose="02060503040505020203" pitchFamily="18" charset="77"/>
              </a:rPr>
              <a:t>Experimental limitation but the closer to the protein the more exact can the binding sequence be determined. Various protocols for this (ChIP-exo etc).</a:t>
            </a:r>
          </a:p>
          <a:p>
            <a:r>
              <a:rPr lang="en-US" sz="2400">
                <a:latin typeface="Chaparral Pro" panose="02060503040505020203" pitchFamily="18" charset="77"/>
              </a:rPr>
              <a:t>Therefore, a good peak caller needs to build a good “model” and this depends on the data type, if the peaks are narrow, broad or mixed etc.</a:t>
            </a:r>
            <a:endParaRPr lang="en-US" sz="2400" dirty="0">
              <a:latin typeface="Chaparral Pro" panose="020605030405050202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22963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1">
            <a:extLst>
              <a:ext uri="{FF2B5EF4-FFF2-40B4-BE49-F238E27FC236}">
                <a16:creationId xmlns:a16="http://schemas.microsoft.com/office/drawing/2014/main" id="{8F07B28E-BB07-F142-859E-5B022CBDD085}"/>
              </a:ext>
            </a:extLst>
          </p:cNvPr>
          <p:cNvSpPr txBox="1">
            <a:spLocks/>
          </p:cNvSpPr>
          <p:nvPr/>
        </p:nvSpPr>
        <p:spPr>
          <a:xfrm>
            <a:off x="838200" y="434902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QC your samples!!!!</a:t>
            </a:r>
          </a:p>
          <a:p>
            <a:pPr algn="ctr"/>
            <a:r>
              <a:rPr lang="en-US" sz="2000" b="1" dirty="0">
                <a:latin typeface="Chaparral Pro" panose="02060503040505020203" pitchFamily="18" charset="77"/>
                <a:cs typeface="Arial" panose="020B0604020202020204" pitchFamily="34" charset="0"/>
              </a:rPr>
              <a:t>(even though we don’t today)</a:t>
            </a:r>
          </a:p>
        </p:txBody>
      </p:sp>
      <p:pic>
        <p:nvPicPr>
          <p:cNvPr id="5" name="Picture 2" descr="Image result for dna motif">
            <a:extLst>
              <a:ext uri="{FF2B5EF4-FFF2-40B4-BE49-F238E27FC236}">
                <a16:creationId xmlns:a16="http://schemas.microsoft.com/office/drawing/2014/main" id="{A9C58698-23D1-F241-A299-55B7F5E31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16" y="434902"/>
            <a:ext cx="2877791" cy="71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5EBE594F-8C19-EB48-8640-832F22855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3497" y="1296291"/>
            <a:ext cx="10515600" cy="494331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err="1">
                <a:latin typeface="Chaparral Pro" panose="02060503040505020203" pitchFamily="18" charset="77"/>
              </a:rPr>
              <a:t>FastQC</a:t>
            </a:r>
            <a:r>
              <a:rPr lang="en-US" sz="2400" dirty="0">
                <a:latin typeface="Chaparral Pro" panose="02060503040505020203" pitchFamily="18" charset="77"/>
              </a:rPr>
              <a:t> to check </a:t>
            </a:r>
            <a:r>
              <a:rPr lang="en-US" sz="2400" dirty="0" err="1">
                <a:latin typeface="Chaparral Pro" panose="02060503040505020203" pitchFamily="18" charset="77"/>
              </a:rPr>
              <a:t>fastq</a:t>
            </a:r>
            <a:r>
              <a:rPr lang="en-US" sz="2400" dirty="0">
                <a:latin typeface="Chaparral Pro" panose="02060503040505020203" pitchFamily="18" charset="77"/>
              </a:rPr>
              <a:t>-quality (before and after trimming).  https://</a:t>
            </a:r>
            <a:r>
              <a:rPr lang="en-US" sz="2400" dirty="0" err="1">
                <a:latin typeface="Chaparral Pro" panose="02060503040505020203" pitchFamily="18" charset="77"/>
              </a:rPr>
              <a:t>www.bioinformatics.babraham.ac.uk</a:t>
            </a:r>
            <a:r>
              <a:rPr lang="en-US" sz="2400" dirty="0">
                <a:latin typeface="Chaparral Pro" panose="02060503040505020203" pitchFamily="18" charset="77"/>
              </a:rPr>
              <a:t>/projects/</a:t>
            </a:r>
            <a:r>
              <a:rPr lang="en-US" sz="2400" dirty="0" err="1">
                <a:latin typeface="Chaparral Pro" panose="02060503040505020203" pitchFamily="18" charset="77"/>
              </a:rPr>
              <a:t>fastqc</a:t>
            </a:r>
            <a:r>
              <a:rPr lang="en-US" sz="2400" dirty="0">
                <a:latin typeface="Chaparral Pro" panose="02060503040505020203" pitchFamily="18" charset="77"/>
              </a:rPr>
              <a:t>/</a:t>
            </a:r>
          </a:p>
          <a:p>
            <a:pPr marL="0" indent="0">
              <a:buNone/>
            </a:pPr>
            <a:endParaRPr lang="en-US" dirty="0">
              <a:latin typeface="Chaparral Pro" panose="02060503040505020203" pitchFamily="18" charset="77"/>
            </a:endParaRPr>
          </a:p>
          <a:p>
            <a:pPr marL="0" indent="0">
              <a:buNone/>
            </a:pPr>
            <a:endParaRPr lang="en-US" dirty="0">
              <a:latin typeface="Chaparral Pro" panose="02060503040505020203" pitchFamily="18" charset="77"/>
            </a:endParaRPr>
          </a:p>
          <a:p>
            <a:pPr marL="0" indent="0">
              <a:buNone/>
            </a:pPr>
            <a:endParaRPr lang="en-US" dirty="0">
              <a:latin typeface="Chaparral Pro" panose="02060503040505020203" pitchFamily="18" charset="77"/>
            </a:endParaRPr>
          </a:p>
          <a:p>
            <a:r>
              <a:rPr lang="en-US" sz="2400" dirty="0">
                <a:latin typeface="Chaparral Pro" panose="02060503040505020203" pitchFamily="18" charset="77"/>
              </a:rPr>
              <a:t>Correlation plots for sample correlation.</a:t>
            </a:r>
          </a:p>
          <a:p>
            <a:pPr marL="0" indent="0">
              <a:buNone/>
            </a:pPr>
            <a:endParaRPr lang="en-US" sz="2400" dirty="0">
              <a:latin typeface="Chaparral Pro" panose="02060503040505020203" pitchFamily="18" charset="77"/>
            </a:endParaRPr>
          </a:p>
          <a:p>
            <a:pPr marL="0" indent="0">
              <a:buNone/>
            </a:pPr>
            <a:endParaRPr lang="en-US" sz="2400" dirty="0">
              <a:latin typeface="Chaparral Pro" panose="02060503040505020203" pitchFamily="18" charset="77"/>
            </a:endParaRPr>
          </a:p>
          <a:p>
            <a:r>
              <a:rPr lang="en-US" sz="2400" dirty="0">
                <a:latin typeface="Chaparral Pro" panose="02060503040505020203" pitchFamily="18" charset="77"/>
              </a:rPr>
              <a:t>FRIP: Fraction of Reads In Peaks (should be above</a:t>
            </a:r>
            <a:r>
              <a:rPr lang="en-US" sz="2000" dirty="0">
                <a:latin typeface="Chaparral Pro" panose="02060503040505020203" pitchFamily="18" charset="77"/>
              </a:rPr>
              <a:t> 0.2)</a:t>
            </a:r>
          </a:p>
          <a:p>
            <a:endParaRPr lang="en-US" sz="2000" dirty="0">
              <a:latin typeface="Chaparral Pro" panose="02060503040505020203" pitchFamily="18" charset="77"/>
            </a:endParaRPr>
          </a:p>
          <a:p>
            <a:endParaRPr lang="en-US" sz="2000" dirty="0">
              <a:latin typeface="Chaparral Pro" panose="02060503040505020203" pitchFamily="18" charset="77"/>
            </a:endParaRPr>
          </a:p>
          <a:p>
            <a:r>
              <a:rPr lang="en-US" sz="2400" dirty="0">
                <a:latin typeface="Chaparral Pro" panose="02060503040505020203" pitchFamily="18" charset="77"/>
              </a:rPr>
              <a:t>Eyeball the actual tracks on the genome browser. </a:t>
            </a:r>
          </a:p>
          <a:p>
            <a:pPr marL="0" indent="0">
              <a:buNone/>
            </a:pPr>
            <a:endParaRPr lang="en-US" sz="2400" dirty="0">
              <a:latin typeface="Chaparral Pro" panose="02060503040505020203" pitchFamily="18" charset="77"/>
            </a:endParaRPr>
          </a:p>
        </p:txBody>
      </p:sp>
      <p:pic>
        <p:nvPicPr>
          <p:cNvPr id="11266" name="Picture 2" descr="https://www.bioinformatics.babraham.ac.uk/projects/fastqc/fastqc.png">
            <a:extLst>
              <a:ext uri="{FF2B5EF4-FFF2-40B4-BE49-F238E27FC236}">
                <a16:creationId xmlns:a16="http://schemas.microsoft.com/office/drawing/2014/main" id="{8A25E460-C2F4-A941-8499-1C256CBD1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3699" y="1422610"/>
            <a:ext cx="2195459" cy="150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Related image">
            <a:extLst>
              <a:ext uri="{FF2B5EF4-FFF2-40B4-BE49-F238E27FC236}">
                <a16:creationId xmlns:a16="http://schemas.microsoft.com/office/drawing/2014/main" id="{A7C861FD-F5DD-C84A-A6C9-7447A7F10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678" y="1825738"/>
            <a:ext cx="2330385" cy="223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ubrik 1">
            <a:extLst>
              <a:ext uri="{FF2B5EF4-FFF2-40B4-BE49-F238E27FC236}">
                <a16:creationId xmlns:a16="http://schemas.microsoft.com/office/drawing/2014/main" id="{FF9D68F5-A528-014D-B534-3A5E4C35F583}"/>
              </a:ext>
            </a:extLst>
          </p:cNvPr>
          <p:cNvSpPr txBox="1">
            <a:spLocks/>
          </p:cNvSpPr>
          <p:nvPr/>
        </p:nvSpPr>
        <p:spPr>
          <a:xfrm>
            <a:off x="6391297" y="6239601"/>
            <a:ext cx="5325533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latin typeface="Chaparral Pro" panose="02060503040505020203" pitchFamily="18" charset="77"/>
                <a:cs typeface="Arial" panose="020B0604020202020204" pitchFamily="34" charset="0"/>
              </a:rPr>
              <a:t>More of this is covered in the visualization workshop.</a:t>
            </a:r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14603F7D-6070-C04B-AE1F-B775D28CB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0612" y="4410725"/>
            <a:ext cx="3709934" cy="182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45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dna motif">
            <a:extLst>
              <a:ext uri="{FF2B5EF4-FFF2-40B4-BE49-F238E27FC236}">
                <a16:creationId xmlns:a16="http://schemas.microsoft.com/office/drawing/2014/main" id="{A9C58698-23D1-F241-A299-55B7F5E31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16" y="434902"/>
            <a:ext cx="2877791" cy="71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725A7AF3-2ED7-AE45-8864-730D5893046B}"/>
              </a:ext>
            </a:extLst>
          </p:cNvPr>
          <p:cNvSpPr txBox="1"/>
          <p:nvPr/>
        </p:nvSpPr>
        <p:spPr>
          <a:xfrm>
            <a:off x="1295400" y="1370250"/>
            <a:ext cx="987213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haparral Pro" panose="02060503040505020203" pitchFamily="18" charset="77"/>
              </a:rPr>
              <a:t>A motif database is a database of previously identified consensus binding sites for many known transcription factors.</a:t>
            </a:r>
          </a:p>
          <a:p>
            <a:endParaRPr lang="en-US" dirty="0">
              <a:latin typeface="Chaparral Pro" panose="02060503040505020203" pitchFamily="18" charset="77"/>
            </a:endParaRPr>
          </a:p>
          <a:p>
            <a:r>
              <a:rPr lang="en-US" dirty="0">
                <a:latin typeface="Chaparral Pro" panose="02060503040505020203" pitchFamily="18" charset="77"/>
              </a:rPr>
              <a:t>Knowledge of a motif makes it possible to make targeted searches of motifs of interested in predefined sequences and identify what sequences contain certain combinations of motifs and their spacing.</a:t>
            </a:r>
          </a:p>
          <a:p>
            <a:endParaRPr lang="en-US" dirty="0">
              <a:latin typeface="Chaparral Pro" panose="02060503040505020203" pitchFamily="18" charset="77"/>
            </a:endParaRPr>
          </a:p>
          <a:p>
            <a:r>
              <a:rPr lang="en-US" dirty="0">
                <a:latin typeface="Chaparral Pro" panose="02060503040505020203" pitchFamily="18" charset="77"/>
              </a:rPr>
              <a:t>Many </a:t>
            </a:r>
            <a:r>
              <a:rPr lang="en-US" dirty="0" err="1">
                <a:latin typeface="Chaparral Pro" panose="02060503040505020203" pitchFamily="18" charset="77"/>
              </a:rPr>
              <a:t>ChIP</a:t>
            </a:r>
            <a:r>
              <a:rPr lang="en-US" dirty="0">
                <a:latin typeface="Chaparral Pro" panose="02060503040505020203" pitchFamily="18" charset="77"/>
              </a:rPr>
              <a:t>-analysis tools can work with pre-defined motifs but beware, they often differ in format.  </a:t>
            </a:r>
          </a:p>
          <a:p>
            <a:endParaRPr lang="en-US" dirty="0">
              <a:latin typeface="Chaparral Pro" panose="02060503040505020203" pitchFamily="18" charset="77"/>
            </a:endParaRPr>
          </a:p>
          <a:p>
            <a:r>
              <a:rPr lang="en-US" dirty="0">
                <a:latin typeface="Chaparral Pro" panose="02060503040505020203" pitchFamily="18" charset="77"/>
              </a:rPr>
              <a:t>MEME is good because it has access to many pre-packaged databases: </a:t>
            </a:r>
            <a:r>
              <a:rPr lang="en-US" dirty="0">
                <a:latin typeface="Chaparral Pro" panose="02060503040505020203" pitchFamily="18" charset="77"/>
                <a:hlinkClick r:id="rId3"/>
              </a:rPr>
              <a:t>http://meme-suite.org/doc/download.html</a:t>
            </a:r>
            <a:r>
              <a:rPr lang="en-US" dirty="0">
                <a:latin typeface="Chaparral Pro" panose="02060503040505020203" pitchFamily="18" charset="77"/>
              </a:rPr>
              <a:t> and tools to convert in between formats </a:t>
            </a:r>
            <a:r>
              <a:rPr lang="en-US" dirty="0">
                <a:latin typeface="Chaparral Pro" panose="02060503040505020203" pitchFamily="18" charset="77"/>
                <a:hlinkClick r:id="rId4"/>
              </a:rPr>
              <a:t>http://meme-suite.org/doc/motif_conversion.html</a:t>
            </a:r>
            <a:endParaRPr lang="en-US" dirty="0">
              <a:latin typeface="Chaparral Pro" panose="02060503040505020203" pitchFamily="18" charset="77"/>
            </a:endParaRPr>
          </a:p>
          <a:p>
            <a:endParaRPr lang="en-US" dirty="0">
              <a:latin typeface="Chaparral Pro" panose="02060503040505020203" pitchFamily="18" charset="77"/>
            </a:endParaRPr>
          </a:p>
          <a:p>
            <a:r>
              <a:rPr lang="en-US" b="1" dirty="0">
                <a:latin typeface="Chaparral Pro" panose="02060503040505020203" pitchFamily="18" charset="77"/>
              </a:rPr>
              <a:t>Other databases:</a:t>
            </a:r>
          </a:p>
          <a:p>
            <a:r>
              <a:rPr lang="en-US" dirty="0">
                <a:latin typeface="Chaparral Pro" panose="02060503040505020203" pitchFamily="18" charset="77"/>
              </a:rPr>
              <a:t>JASPAR</a:t>
            </a:r>
          </a:p>
          <a:p>
            <a:r>
              <a:rPr lang="en-US" dirty="0" err="1">
                <a:latin typeface="Chaparral Pro" panose="02060503040505020203" pitchFamily="18" charset="77"/>
              </a:rPr>
              <a:t>Hoccomocco</a:t>
            </a:r>
            <a:endParaRPr lang="en-US" dirty="0">
              <a:latin typeface="Chaparral Pro" panose="02060503040505020203" pitchFamily="18" charset="77"/>
            </a:endParaRPr>
          </a:p>
          <a:p>
            <a:r>
              <a:rPr lang="en-US" dirty="0" err="1">
                <a:latin typeface="Chaparral Pro" panose="02060503040505020203" pitchFamily="18" charset="77"/>
              </a:rPr>
              <a:t>Transfac</a:t>
            </a:r>
            <a:endParaRPr lang="en-US" dirty="0">
              <a:latin typeface="Chaparral Pro" panose="02060503040505020203" pitchFamily="18" charset="77"/>
            </a:endParaRPr>
          </a:p>
          <a:p>
            <a:r>
              <a:rPr lang="en-US" dirty="0">
                <a:latin typeface="Chaparral Pro" panose="02060503040505020203" pitchFamily="18" charset="77"/>
              </a:rPr>
              <a:t>CISBP</a:t>
            </a:r>
          </a:p>
          <a:p>
            <a:r>
              <a:rPr lang="en-US" dirty="0">
                <a:latin typeface="Chaparral Pro" panose="02060503040505020203" pitchFamily="18" charset="77"/>
              </a:rPr>
              <a:t>Etc.</a:t>
            </a:r>
          </a:p>
        </p:txBody>
      </p:sp>
      <p:sp>
        <p:nvSpPr>
          <p:cNvPr id="6" name="Rubrik 1">
            <a:extLst>
              <a:ext uri="{FF2B5EF4-FFF2-40B4-BE49-F238E27FC236}">
                <a16:creationId xmlns:a16="http://schemas.microsoft.com/office/drawing/2014/main" id="{6C105821-D4CC-0748-A84E-52929C7EFFE6}"/>
              </a:ext>
            </a:extLst>
          </p:cNvPr>
          <p:cNvSpPr txBox="1">
            <a:spLocks/>
          </p:cNvSpPr>
          <p:nvPr/>
        </p:nvSpPr>
        <p:spPr>
          <a:xfrm>
            <a:off x="1002242" y="434902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Short on motif databases</a:t>
            </a:r>
          </a:p>
        </p:txBody>
      </p:sp>
    </p:spTree>
    <p:extLst>
      <p:ext uri="{BB962C8B-B14F-4D97-AF65-F5344CB8AC3E}">
        <p14:creationId xmlns:p14="http://schemas.microsoft.com/office/powerpoint/2010/main" val="928373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dna motif">
            <a:extLst>
              <a:ext uri="{FF2B5EF4-FFF2-40B4-BE49-F238E27FC236}">
                <a16:creationId xmlns:a16="http://schemas.microsoft.com/office/drawing/2014/main" id="{A9C58698-23D1-F241-A299-55B7F5E31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16" y="434902"/>
            <a:ext cx="2877791" cy="71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725A7AF3-2ED7-AE45-8864-730D5893046B}"/>
              </a:ext>
            </a:extLst>
          </p:cNvPr>
          <p:cNvSpPr txBox="1"/>
          <p:nvPr/>
        </p:nvSpPr>
        <p:spPr>
          <a:xfrm>
            <a:off x="1588559" y="1154350"/>
            <a:ext cx="987213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haparral Pro" panose="02060503040505020203" pitchFamily="18" charset="77"/>
              </a:rPr>
              <a:t>TF, histone and ATAC-</a:t>
            </a:r>
            <a:r>
              <a:rPr lang="en-US" dirty="0" err="1">
                <a:latin typeface="Chaparral Pro" panose="02060503040505020203" pitchFamily="18" charset="77"/>
              </a:rPr>
              <a:t>seq</a:t>
            </a:r>
            <a:r>
              <a:rPr lang="en-US" dirty="0">
                <a:latin typeface="Chaparral Pro" panose="02060503040505020203" pitchFamily="18" charset="77"/>
              </a:rPr>
              <a:t> data from early T-cell development (DN1/ETP, DN2a and DN3). </a:t>
            </a:r>
          </a:p>
          <a:p>
            <a:r>
              <a:rPr lang="en-US" dirty="0" err="1">
                <a:latin typeface="Chaparral Pro" panose="02060503040505020203" pitchFamily="18" charset="77"/>
              </a:rPr>
              <a:t>ChIP</a:t>
            </a:r>
            <a:r>
              <a:rPr lang="en-US" dirty="0">
                <a:latin typeface="Chaparral Pro" panose="02060503040505020203" pitchFamily="18" charset="77"/>
              </a:rPr>
              <a:t>-data is single-end sequenced (not optimal) and ATAC-</a:t>
            </a:r>
            <a:r>
              <a:rPr lang="en-US" dirty="0" err="1">
                <a:latin typeface="Chaparral Pro" panose="02060503040505020203" pitchFamily="18" charset="77"/>
              </a:rPr>
              <a:t>seq</a:t>
            </a:r>
            <a:r>
              <a:rPr lang="en-US" dirty="0">
                <a:latin typeface="Chaparral Pro" panose="02060503040505020203" pitchFamily="18" charset="77"/>
              </a:rPr>
              <a:t> data is paired-end but since they all come from the same system we can use them together for powerful analysis.</a:t>
            </a:r>
          </a:p>
          <a:p>
            <a:endParaRPr lang="en-US" dirty="0">
              <a:latin typeface="Chaparral Pro" panose="02060503040505020203" pitchFamily="18" charset="77"/>
            </a:endParaRPr>
          </a:p>
          <a:p>
            <a:r>
              <a:rPr lang="en-US" dirty="0">
                <a:latin typeface="Chaparral Pro" panose="02060503040505020203" pitchFamily="18" charset="77"/>
              </a:rPr>
              <a:t>TF = PU.1</a:t>
            </a:r>
          </a:p>
          <a:p>
            <a:r>
              <a:rPr lang="en-US" dirty="0">
                <a:latin typeface="Chaparral Pro" panose="02060503040505020203" pitchFamily="18" charset="77"/>
              </a:rPr>
              <a:t>Histone mark = H3K4me2 (marks active promoters and enhancers).</a:t>
            </a:r>
          </a:p>
          <a:p>
            <a:endParaRPr lang="en-US" dirty="0">
              <a:latin typeface="Chaparral Pro" panose="02060503040505020203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Use Homer to call PU.1 and H3K4me3 peaks at the different stages of T-cell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Use MACS2 to call ATAC-peaks.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Use </a:t>
            </a:r>
            <a:r>
              <a:rPr lang="en-US" dirty="0" err="1">
                <a:latin typeface="Chaparral Pro" panose="02060503040505020203" pitchFamily="18" charset="77"/>
              </a:rPr>
              <a:t>Bedtools</a:t>
            </a:r>
            <a:r>
              <a:rPr lang="en-US" dirty="0">
                <a:latin typeface="Chaparral Pro" panose="02060503040505020203" pitchFamily="18" charset="77"/>
              </a:rPr>
              <a:t> to find overlapping peaks between replicates but also to identify binding in marked and open regions.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Annotate peaks with Homer </a:t>
            </a:r>
            <a:r>
              <a:rPr lang="en-US" dirty="0" err="1">
                <a:latin typeface="Chaparral Pro" panose="02060503040505020203" pitchFamily="18" charset="77"/>
              </a:rPr>
              <a:t>annotatePeaks.pl</a:t>
            </a:r>
            <a:r>
              <a:rPr lang="en-US" dirty="0">
                <a:latin typeface="Chaparral Pro" panose="02060503040505020203" pitchFamily="18" charset="77"/>
              </a:rPr>
              <a:t> (GREAT is also a, eh, great tool that we sadly won’t have time to cover).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Motif analysis with Homer and MEME.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Create tag distributions over bound regions.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haparral Pro" panose="02060503040505020203" pitchFamily="18" charset="77"/>
            </a:endParaRPr>
          </a:p>
          <a:p>
            <a:r>
              <a:rPr lang="en-US" dirty="0">
                <a:latin typeface="Chaparral Pro" panose="02060503040505020203" pitchFamily="18" charset="77"/>
              </a:rPr>
              <a:t>Homework: How many PU.1 bound sites changes ATAC-accessibility significantly from DN1 to DN3</a:t>
            </a:r>
          </a:p>
          <a:p>
            <a:r>
              <a:rPr lang="en-US" dirty="0">
                <a:latin typeface="Chaparral Pro" panose="02060503040505020203" pitchFamily="18" charset="77"/>
              </a:rPr>
              <a:t>stages?</a:t>
            </a:r>
          </a:p>
          <a:p>
            <a:endParaRPr lang="en-US" dirty="0">
              <a:latin typeface="Chaparral Pro" panose="02060503040505020203" pitchFamily="18" charset="77"/>
            </a:endParaRPr>
          </a:p>
          <a:p>
            <a:endParaRPr lang="en-US" dirty="0">
              <a:latin typeface="Chaparral Pro" panose="02060503040505020203" pitchFamily="18" charset="77"/>
            </a:endParaRPr>
          </a:p>
          <a:p>
            <a:endParaRPr lang="en-US" dirty="0">
              <a:latin typeface="Chaparral Pro" panose="02060503040505020203" pitchFamily="18" charset="77"/>
            </a:endParaRPr>
          </a:p>
        </p:txBody>
      </p:sp>
      <p:sp>
        <p:nvSpPr>
          <p:cNvPr id="6" name="Rubrik 1">
            <a:extLst>
              <a:ext uri="{FF2B5EF4-FFF2-40B4-BE49-F238E27FC236}">
                <a16:creationId xmlns:a16="http://schemas.microsoft.com/office/drawing/2014/main" id="{6C105821-D4CC-0748-A84E-52929C7EFFE6}"/>
              </a:ext>
            </a:extLst>
          </p:cNvPr>
          <p:cNvSpPr txBox="1">
            <a:spLocks/>
          </p:cNvSpPr>
          <p:nvPr/>
        </p:nvSpPr>
        <p:spPr>
          <a:xfrm>
            <a:off x="1002242" y="434902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What we have and what we will do</a:t>
            </a:r>
          </a:p>
        </p:txBody>
      </p:sp>
    </p:spTree>
    <p:extLst>
      <p:ext uri="{BB962C8B-B14F-4D97-AF65-F5344CB8AC3E}">
        <p14:creationId xmlns:p14="http://schemas.microsoft.com/office/powerpoint/2010/main" val="1704236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dna motif">
            <a:extLst>
              <a:ext uri="{FF2B5EF4-FFF2-40B4-BE49-F238E27FC236}">
                <a16:creationId xmlns:a16="http://schemas.microsoft.com/office/drawing/2014/main" id="{A9C58698-23D1-F241-A299-55B7F5E31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16" y="434902"/>
            <a:ext cx="2877791" cy="71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725A7AF3-2ED7-AE45-8864-730D5893046B}"/>
              </a:ext>
            </a:extLst>
          </p:cNvPr>
          <p:cNvSpPr txBox="1"/>
          <p:nvPr/>
        </p:nvSpPr>
        <p:spPr>
          <a:xfrm>
            <a:off x="1588559" y="1154350"/>
            <a:ext cx="987213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haparral Pro" panose="02060503040505020203" pitchFamily="18" charset="77"/>
              </a:rPr>
              <a:t>Tools: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HOMER: </a:t>
            </a:r>
            <a:r>
              <a:rPr lang="en-US" dirty="0">
                <a:latin typeface="Chaparral Pro" panose="02060503040505020203" pitchFamily="18" charset="77"/>
                <a:hlinkClick r:id="rId3"/>
              </a:rPr>
              <a:t>http://homer.ucsd.edu/homer/</a:t>
            </a:r>
            <a:endParaRPr lang="en-US" dirty="0">
              <a:latin typeface="Chaparral Pro" panose="02060503040505020203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MACS2: </a:t>
            </a:r>
            <a:r>
              <a:rPr lang="en-US" dirty="0">
                <a:latin typeface="Chaparral Pro" panose="02060503040505020203" pitchFamily="18" charset="77"/>
                <a:hlinkClick r:id="rId4"/>
              </a:rPr>
              <a:t>https://github.com/taoliu/MAC</a:t>
            </a:r>
            <a:endParaRPr lang="en-US" dirty="0">
              <a:latin typeface="Chaparral Pro" panose="02060503040505020203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Many other peak callers out there (SICER, </a:t>
            </a:r>
            <a:r>
              <a:rPr lang="en-US" dirty="0" err="1">
                <a:latin typeface="Chaparral Pro" panose="02060503040505020203" pitchFamily="18" charset="77"/>
              </a:rPr>
              <a:t>FindPeaks</a:t>
            </a:r>
            <a:r>
              <a:rPr lang="en-US" dirty="0">
                <a:latin typeface="Chaparral Pro" panose="02060503040505020203" pitchFamily="18" charset="77"/>
              </a:rPr>
              <a:t> etc. Google!!!)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haparral Pro" panose="02060503040505020203" pitchFamily="18" charset="77"/>
              </a:rPr>
              <a:t>deepTools</a:t>
            </a:r>
            <a:r>
              <a:rPr lang="en-US" dirty="0">
                <a:latin typeface="Chaparral Pro" panose="02060503040505020203" pitchFamily="18" charset="77"/>
              </a:rPr>
              <a:t>: </a:t>
            </a:r>
            <a:r>
              <a:rPr lang="en-US" dirty="0">
                <a:latin typeface="Chaparral Pro" panose="02060503040505020203" pitchFamily="18" charset="77"/>
                <a:hlinkClick r:id="rId5"/>
              </a:rPr>
              <a:t>https://deeptools.readthedocs.io/en/develop/</a:t>
            </a:r>
            <a:endParaRPr lang="en-US" dirty="0">
              <a:latin typeface="Chaparral Pro" panose="02060503040505020203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haparral Pro" panose="02060503040505020203" pitchFamily="18" charset="77"/>
              </a:rPr>
              <a:t>GimmeMotif</a:t>
            </a:r>
            <a:r>
              <a:rPr lang="en-US" dirty="0">
                <a:latin typeface="Chaparral Pro" panose="02060503040505020203" pitchFamily="18" charset="77"/>
              </a:rPr>
              <a:t>: </a:t>
            </a:r>
            <a:r>
              <a:rPr lang="en-US" dirty="0">
                <a:latin typeface="Chaparral Pro" panose="02060503040505020203" pitchFamily="18" charset="77"/>
                <a:hlinkClick r:id="rId6"/>
              </a:rPr>
              <a:t>https://gimmemotifs.readthedocs.io/en/master/</a:t>
            </a:r>
            <a:endParaRPr lang="en-US" dirty="0">
              <a:latin typeface="Chaparral Pro" panose="02060503040505020203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haparral Pro" panose="02060503040505020203" pitchFamily="18" charset="77"/>
              </a:rPr>
              <a:t>diffTF</a:t>
            </a:r>
            <a:r>
              <a:rPr lang="en-US" dirty="0">
                <a:latin typeface="Chaparral Pro" panose="02060503040505020203" pitchFamily="18" charset="77"/>
              </a:rPr>
              <a:t>: </a:t>
            </a:r>
            <a:r>
              <a:rPr lang="en-US" dirty="0">
                <a:latin typeface="Chaparral Pro" panose="02060503040505020203" pitchFamily="18" charset="77"/>
                <a:hlinkClick r:id="rId7"/>
              </a:rPr>
              <a:t>https://readthedocs.org/projects/difftf/</a:t>
            </a:r>
            <a:endParaRPr lang="en-US" dirty="0">
              <a:latin typeface="Chaparral Pro" panose="02060503040505020203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MEME: </a:t>
            </a:r>
            <a:r>
              <a:rPr lang="en-US" dirty="0">
                <a:latin typeface="Chaparral Pro" panose="02060503040505020203" pitchFamily="18" charset="77"/>
                <a:hlinkClick r:id="rId8"/>
              </a:rPr>
              <a:t>http://meme-suite.org/</a:t>
            </a:r>
            <a:endParaRPr lang="en-US" dirty="0">
              <a:latin typeface="Chaparral Pro" panose="02060503040505020203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GREAT: http://</a:t>
            </a:r>
            <a:r>
              <a:rPr lang="en-US" dirty="0" err="1">
                <a:latin typeface="Chaparral Pro" panose="02060503040505020203" pitchFamily="18" charset="77"/>
              </a:rPr>
              <a:t>great.stanford.edu</a:t>
            </a:r>
            <a:r>
              <a:rPr lang="en-US" dirty="0">
                <a:latin typeface="Chaparral Pro" panose="02060503040505020203" pitchFamily="18" charset="77"/>
              </a:rPr>
              <a:t>/public/html/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haparral Pro" panose="02060503040505020203" pitchFamily="18" charset="77"/>
              </a:rPr>
              <a:t>Bedtools</a:t>
            </a:r>
            <a:r>
              <a:rPr lang="en-US" dirty="0">
                <a:latin typeface="Chaparral Pro" panose="02060503040505020203" pitchFamily="18" charset="77"/>
              </a:rPr>
              <a:t>: https://</a:t>
            </a:r>
            <a:r>
              <a:rPr lang="en-US" dirty="0" err="1">
                <a:latin typeface="Chaparral Pro" panose="02060503040505020203" pitchFamily="18" charset="77"/>
              </a:rPr>
              <a:t>bedtools.readthedocs.io</a:t>
            </a:r>
            <a:r>
              <a:rPr lang="en-US" dirty="0">
                <a:latin typeface="Chaparral Pro" panose="02060503040505020203" pitchFamily="18" charset="77"/>
              </a:rPr>
              <a:t>/</a:t>
            </a:r>
            <a:r>
              <a:rPr lang="en-US" dirty="0" err="1">
                <a:latin typeface="Chaparral Pro" panose="02060503040505020203" pitchFamily="18" charset="77"/>
              </a:rPr>
              <a:t>en</a:t>
            </a:r>
            <a:r>
              <a:rPr lang="en-US" dirty="0">
                <a:latin typeface="Chaparral Pro" panose="02060503040505020203" pitchFamily="18" charset="77"/>
              </a:rPr>
              <a:t>/latest/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ENCODE ATAC- and ChIP-seq pipelines: </a:t>
            </a:r>
            <a:r>
              <a:rPr lang="en-US" dirty="0">
                <a:latin typeface="Chaparral Pro" panose="02060503040505020203" pitchFamily="18" charset="77"/>
                <a:hlinkClick r:id="rId9"/>
              </a:rPr>
              <a:t>https://www.encodeproject.org/pipelines/</a:t>
            </a:r>
            <a:endParaRPr lang="en-US" dirty="0">
              <a:latin typeface="Chaparral Pro" panose="02060503040505020203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haparral Pro" panose="02060503040505020203" pitchFamily="18" charset="77"/>
              </a:rPr>
              <a:t>GenRich</a:t>
            </a:r>
            <a:r>
              <a:rPr lang="en-US" dirty="0">
                <a:latin typeface="Chaparral Pro" panose="02060503040505020203" pitchFamily="18" charset="77"/>
              </a:rPr>
              <a:t> (the untested new kid on the block): </a:t>
            </a:r>
            <a:r>
              <a:rPr lang="en-US" dirty="0">
                <a:latin typeface="Chaparral Pro" panose="02060503040505020203" pitchFamily="18" charset="77"/>
                <a:hlinkClick r:id="rId10"/>
              </a:rPr>
              <a:t>https://github.com/jsh58/Genrich</a:t>
            </a:r>
            <a:endParaRPr lang="en-US" dirty="0">
              <a:latin typeface="Chaparral Pro" panose="02060503040505020203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Lots of R-packages if you prefer that over command line tools (both Bioconductor or others).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Many many many more.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haparral Pro" panose="02060503040505020203" pitchFamily="18" charset="77"/>
            </a:endParaRPr>
          </a:p>
          <a:p>
            <a:r>
              <a:rPr lang="en-US" b="1" dirty="0">
                <a:latin typeface="Chaparral Pro" panose="02060503040505020203" pitchFamily="18" charset="77"/>
              </a:rPr>
              <a:t>Other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Blacklisted region: </a:t>
            </a:r>
            <a:r>
              <a:rPr lang="en-US" dirty="0">
                <a:latin typeface="Chaparral Pro" panose="02060503040505020203" pitchFamily="18" charset="77"/>
                <a:hlinkClick r:id="rId11"/>
              </a:rPr>
              <a:t>https://sites.google.com/site/anshulkundaje/projects/blacklists</a:t>
            </a:r>
            <a:endParaRPr lang="en-US" dirty="0">
              <a:latin typeface="Chaparral Pro" panose="02060503040505020203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UCSC Genome and Table Browser: </a:t>
            </a:r>
            <a:r>
              <a:rPr lang="en-US" dirty="0">
                <a:latin typeface="Chaparral Pro" panose="02060503040505020203" pitchFamily="18" charset="77"/>
                <a:hlinkClick r:id="rId12"/>
              </a:rPr>
              <a:t>http://genome.ucsc.edu/</a:t>
            </a:r>
            <a:r>
              <a:rPr lang="en-US" dirty="0">
                <a:latin typeface="Chaparral Pro" panose="02060503040505020203" pitchFamily="18" charset="77"/>
              </a:rPr>
              <a:t> (also has tons of genomic annotations, repeat region maskers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UCSCs Kent Tools: An entire suite of handy software for </a:t>
            </a:r>
            <a:r>
              <a:rPr lang="en-US" dirty="0" err="1">
                <a:latin typeface="Chaparral Pro" panose="02060503040505020203" pitchFamily="18" charset="77"/>
              </a:rPr>
              <a:t>bigWig</a:t>
            </a:r>
            <a:r>
              <a:rPr lang="en-US" dirty="0">
                <a:latin typeface="Chaparral Pro" panose="02060503040505020203" pitchFamily="18" charset="77"/>
              </a:rPr>
              <a:t>-generation etc.</a:t>
            </a:r>
          </a:p>
        </p:txBody>
      </p:sp>
      <p:sp>
        <p:nvSpPr>
          <p:cNvPr id="6" name="Rubrik 1">
            <a:extLst>
              <a:ext uri="{FF2B5EF4-FFF2-40B4-BE49-F238E27FC236}">
                <a16:creationId xmlns:a16="http://schemas.microsoft.com/office/drawing/2014/main" id="{6FA830E0-FE02-B24D-9F64-352DE6F993A6}"/>
              </a:ext>
            </a:extLst>
          </p:cNvPr>
          <p:cNvSpPr txBox="1">
            <a:spLocks/>
          </p:cNvSpPr>
          <p:nvPr/>
        </p:nvSpPr>
        <p:spPr>
          <a:xfrm>
            <a:off x="838200" y="434902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76274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1">
            <a:extLst>
              <a:ext uri="{FF2B5EF4-FFF2-40B4-BE49-F238E27FC236}">
                <a16:creationId xmlns:a16="http://schemas.microsoft.com/office/drawing/2014/main" id="{8F07B28E-BB07-F142-859E-5B022CBDD085}"/>
              </a:ext>
            </a:extLst>
          </p:cNvPr>
          <p:cNvSpPr txBox="1">
            <a:spLocks/>
          </p:cNvSpPr>
          <p:nvPr/>
        </p:nvSpPr>
        <p:spPr>
          <a:xfrm>
            <a:off x="838200" y="434902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Common methods for chromatin/DNA-binding profiling on masse</a:t>
            </a:r>
          </a:p>
        </p:txBody>
      </p:sp>
      <p:pic>
        <p:nvPicPr>
          <p:cNvPr id="5" name="Picture 2" descr="Image result for dna motif">
            <a:extLst>
              <a:ext uri="{FF2B5EF4-FFF2-40B4-BE49-F238E27FC236}">
                <a16:creationId xmlns:a16="http://schemas.microsoft.com/office/drawing/2014/main" id="{A9C58698-23D1-F241-A299-55B7F5E31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62" y="5458164"/>
            <a:ext cx="2877791" cy="71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Figure 1">
            <a:extLst>
              <a:ext uri="{FF2B5EF4-FFF2-40B4-BE49-F238E27FC236}">
                <a16:creationId xmlns:a16="http://schemas.microsoft.com/office/drawing/2014/main" id="{36A15181-F906-FA48-B9C0-AD807422C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729" y="1448789"/>
            <a:ext cx="4183392" cy="504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ktangel 6">
            <a:extLst>
              <a:ext uri="{FF2B5EF4-FFF2-40B4-BE49-F238E27FC236}">
                <a16:creationId xmlns:a16="http://schemas.microsoft.com/office/drawing/2014/main" id="{73F2CB5E-3D59-7C46-9954-3A79394E462A}"/>
              </a:ext>
            </a:extLst>
          </p:cNvPr>
          <p:cNvSpPr/>
          <p:nvPr/>
        </p:nvSpPr>
        <p:spPr>
          <a:xfrm>
            <a:off x="8159121" y="5458164"/>
            <a:ext cx="26164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Meyer and Liu, Nat Rev Gen (2014)</a:t>
            </a:r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3BA3A47B-DBF8-7A49-B898-6D5DFB2244C3}"/>
              </a:ext>
            </a:extLst>
          </p:cNvPr>
          <p:cNvSpPr/>
          <p:nvPr/>
        </p:nvSpPr>
        <p:spPr>
          <a:xfrm>
            <a:off x="5941266" y="1601189"/>
            <a:ext cx="855024" cy="3883232"/>
          </a:xfrm>
          <a:prstGeom prst="rect">
            <a:avLst/>
          </a:prstGeom>
          <a:noFill/>
          <a:ln w="508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8D52D0F1-B25A-5144-A24E-3B1180EC20D5}"/>
              </a:ext>
            </a:extLst>
          </p:cNvPr>
          <p:cNvSpPr/>
          <p:nvPr/>
        </p:nvSpPr>
        <p:spPr>
          <a:xfrm>
            <a:off x="4571175" y="1601189"/>
            <a:ext cx="855024" cy="3883232"/>
          </a:xfrm>
          <a:prstGeom prst="rect">
            <a:avLst/>
          </a:prstGeom>
          <a:noFill/>
          <a:ln w="508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48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F779A23-C2CC-5D4A-A62A-6EF801621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9358"/>
            <a:ext cx="10515600" cy="494331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haparral Pro" panose="02060503040505020203" pitchFamily="18" charset="77"/>
              </a:rPr>
              <a:t>Chromatin immunoprecipitation (</a:t>
            </a:r>
            <a:r>
              <a:rPr lang="en-US" sz="2400" dirty="0" err="1">
                <a:latin typeface="Chaparral Pro" panose="02060503040505020203" pitchFamily="18" charset="77"/>
              </a:rPr>
              <a:t>ChIP</a:t>
            </a:r>
            <a:r>
              <a:rPr lang="en-US" sz="2400" dirty="0">
                <a:latin typeface="Chaparral Pro" panose="02060503040505020203" pitchFamily="18" charset="77"/>
              </a:rPr>
              <a:t>) coupled to high-throughput sequencing.</a:t>
            </a:r>
          </a:p>
          <a:p>
            <a:r>
              <a:rPr lang="en-US" sz="2400" dirty="0">
                <a:latin typeface="Chaparral Pro" panose="02060503040505020203" pitchFamily="18" charset="77"/>
              </a:rPr>
              <a:t>Allows for mapping of protein-DNA interactions.</a:t>
            </a:r>
          </a:p>
          <a:p>
            <a:endParaRPr lang="en-US" sz="2400" dirty="0">
              <a:latin typeface="Chaparral Pro" panose="02060503040505020203" pitchFamily="18" charset="77"/>
            </a:endParaRPr>
          </a:p>
          <a:p>
            <a:pPr marL="0" indent="0">
              <a:buNone/>
            </a:pPr>
            <a:r>
              <a:rPr lang="en-US" sz="2400" b="1" dirty="0">
                <a:latin typeface="Chaparral Pro" panose="02060503040505020203" pitchFamily="18" charset="77"/>
              </a:rPr>
              <a:t>Important pointers for good experimental design.</a:t>
            </a:r>
          </a:p>
          <a:p>
            <a:r>
              <a:rPr lang="en-US" sz="2400" dirty="0">
                <a:latin typeface="Chaparral Pro" panose="02060503040505020203" pitchFamily="18" charset="77"/>
              </a:rPr>
              <a:t>Biological replicates.</a:t>
            </a:r>
          </a:p>
          <a:p>
            <a:pPr marL="0" indent="0">
              <a:buNone/>
            </a:pPr>
            <a:r>
              <a:rPr lang="en-US" sz="2400" dirty="0">
                <a:latin typeface="Chaparral Pro" panose="02060503040505020203" pitchFamily="18" charset="77"/>
              </a:rPr>
              <a:t>	-Reproducible ChIP-seq peak discovery is a science on its own and we will 	 	  only cover the basics here. </a:t>
            </a:r>
          </a:p>
          <a:p>
            <a:r>
              <a:rPr lang="en-US" sz="2400" dirty="0">
                <a:latin typeface="Chaparral Pro" panose="02060503040505020203" pitchFamily="18" charset="77"/>
              </a:rPr>
              <a:t>ChIP-seq controls.</a:t>
            </a:r>
          </a:p>
          <a:p>
            <a:pPr lvl="1"/>
            <a:r>
              <a:rPr lang="en-US" sz="2000" dirty="0">
                <a:latin typeface="Chaparral Pro" panose="02060503040505020203" pitchFamily="18" charset="77"/>
              </a:rPr>
              <a:t>Knock-out phenotype if possible.</a:t>
            </a:r>
          </a:p>
          <a:p>
            <a:pPr lvl="1"/>
            <a:r>
              <a:rPr lang="en-US" sz="2000" dirty="0">
                <a:latin typeface="Chaparral Pro" panose="02060503040505020203" pitchFamily="18" charset="77"/>
              </a:rPr>
              <a:t>Input controls</a:t>
            </a:r>
          </a:p>
          <a:p>
            <a:pPr lvl="1"/>
            <a:r>
              <a:rPr lang="en-US" sz="2000" dirty="0">
                <a:latin typeface="Chaparral Pro" panose="02060503040505020203" pitchFamily="18" charset="77"/>
              </a:rPr>
              <a:t>Avoid IgG in modern </a:t>
            </a:r>
            <a:r>
              <a:rPr lang="en-US" sz="2000" dirty="0" err="1">
                <a:latin typeface="Chaparral Pro" panose="02060503040505020203" pitchFamily="18" charset="77"/>
              </a:rPr>
              <a:t>ChIP</a:t>
            </a:r>
            <a:r>
              <a:rPr lang="en-US" sz="2000" dirty="0">
                <a:latin typeface="Chaparral Pro" panose="02060503040505020203" pitchFamily="18" charset="77"/>
              </a:rPr>
              <a:t> protocols.</a:t>
            </a:r>
          </a:p>
          <a:p>
            <a:pPr lvl="1"/>
            <a:endParaRPr lang="en-US" sz="2000" dirty="0">
              <a:latin typeface="Chaparral Pro" panose="02060503040505020203" pitchFamily="18" charset="77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8F07B28E-BB07-F142-859E-5B022CBDD085}"/>
              </a:ext>
            </a:extLst>
          </p:cNvPr>
          <p:cNvSpPr txBox="1">
            <a:spLocks/>
          </p:cNvSpPr>
          <p:nvPr/>
        </p:nvSpPr>
        <p:spPr>
          <a:xfrm>
            <a:off x="838200" y="434902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What is </a:t>
            </a:r>
            <a:r>
              <a:rPr lang="en-US" sz="2800" b="1" dirty="0" err="1">
                <a:latin typeface="Chaparral Pro" panose="02060503040505020203" pitchFamily="18" charset="77"/>
                <a:cs typeface="Arial" panose="020B0604020202020204" pitchFamily="34" charset="0"/>
              </a:rPr>
              <a:t>ChIP</a:t>
            </a:r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-sequencing?</a:t>
            </a:r>
          </a:p>
        </p:txBody>
      </p:sp>
      <p:pic>
        <p:nvPicPr>
          <p:cNvPr id="5" name="Picture 2" descr="Image result for dna motif">
            <a:extLst>
              <a:ext uri="{FF2B5EF4-FFF2-40B4-BE49-F238E27FC236}">
                <a16:creationId xmlns:a16="http://schemas.microsoft.com/office/drawing/2014/main" id="{A9C58698-23D1-F241-A299-55B7F5E31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16" y="434902"/>
            <a:ext cx="2877791" cy="71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400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1">
            <a:extLst>
              <a:ext uri="{FF2B5EF4-FFF2-40B4-BE49-F238E27FC236}">
                <a16:creationId xmlns:a16="http://schemas.microsoft.com/office/drawing/2014/main" id="{8F07B28E-BB07-F142-859E-5B022CBDD085}"/>
              </a:ext>
            </a:extLst>
          </p:cNvPr>
          <p:cNvSpPr txBox="1">
            <a:spLocks/>
          </p:cNvSpPr>
          <p:nvPr/>
        </p:nvSpPr>
        <p:spPr>
          <a:xfrm>
            <a:off x="838200" y="434902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What is </a:t>
            </a:r>
            <a:r>
              <a:rPr lang="en-US" sz="2800" b="1" dirty="0" err="1">
                <a:latin typeface="Chaparral Pro" panose="02060503040505020203" pitchFamily="18" charset="77"/>
                <a:cs typeface="Arial" panose="020B0604020202020204" pitchFamily="34" charset="0"/>
              </a:rPr>
              <a:t>ChIP</a:t>
            </a:r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-sequencing?</a:t>
            </a:r>
          </a:p>
        </p:txBody>
      </p:sp>
      <p:pic>
        <p:nvPicPr>
          <p:cNvPr id="5" name="Picture 2" descr="Image result for dna motif">
            <a:extLst>
              <a:ext uri="{FF2B5EF4-FFF2-40B4-BE49-F238E27FC236}">
                <a16:creationId xmlns:a16="http://schemas.microsoft.com/office/drawing/2014/main" id="{A9C58698-23D1-F241-A299-55B7F5E31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16" y="434902"/>
            <a:ext cx="2877791" cy="71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71E5F908-4847-2A4B-852B-B8CFA8667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399" y="1282698"/>
            <a:ext cx="3620376" cy="3826080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F4B7EC8B-FAFA-2140-85A0-253F8B458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2551" y="1282697"/>
            <a:ext cx="3202516" cy="3970371"/>
          </a:xfrm>
          <a:prstGeom prst="rect">
            <a:avLst/>
          </a:prstGeom>
        </p:spPr>
      </p:pic>
      <p:sp>
        <p:nvSpPr>
          <p:cNvPr id="10" name="Rektangel 9">
            <a:extLst>
              <a:ext uri="{FF2B5EF4-FFF2-40B4-BE49-F238E27FC236}">
                <a16:creationId xmlns:a16="http://schemas.microsoft.com/office/drawing/2014/main" id="{E6F7A73B-8B8C-0848-823E-313ACF818BC2}"/>
              </a:ext>
            </a:extLst>
          </p:cNvPr>
          <p:cNvSpPr/>
          <p:nvPr/>
        </p:nvSpPr>
        <p:spPr>
          <a:xfrm>
            <a:off x="5270665" y="5253068"/>
            <a:ext cx="7120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Illumina</a:t>
            </a:r>
          </a:p>
        </p:txBody>
      </p:sp>
      <p:cxnSp>
        <p:nvCxnSpPr>
          <p:cNvPr id="11" name="Vinklad  10">
            <a:extLst>
              <a:ext uri="{FF2B5EF4-FFF2-40B4-BE49-F238E27FC236}">
                <a16:creationId xmlns:a16="http://schemas.microsoft.com/office/drawing/2014/main" id="{19E2226A-FDAF-B242-9BF7-72E7F8DAA61E}"/>
              </a:ext>
            </a:extLst>
          </p:cNvPr>
          <p:cNvCxnSpPr>
            <a:cxnSpLocks/>
          </p:cNvCxnSpPr>
          <p:nvPr/>
        </p:nvCxnSpPr>
        <p:spPr>
          <a:xfrm flipV="1">
            <a:off x="4910665" y="1726950"/>
            <a:ext cx="360000" cy="2980517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ruta 13">
            <a:extLst>
              <a:ext uri="{FF2B5EF4-FFF2-40B4-BE49-F238E27FC236}">
                <a16:creationId xmlns:a16="http://schemas.microsoft.com/office/drawing/2014/main" id="{0DFEDDFF-74AC-3E47-975F-B99B8DB9348E}"/>
              </a:ext>
            </a:extLst>
          </p:cNvPr>
          <p:cNvSpPr txBox="1"/>
          <p:nvPr/>
        </p:nvSpPr>
        <p:spPr>
          <a:xfrm>
            <a:off x="8365067" y="1282697"/>
            <a:ext cx="3352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Cross-link chromatin.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Fragment chromatin.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Immunoprecipittíon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Wash, reverse X-linking and DNA-elution.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(Another fragmentation)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End-repair and A-tailing.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Adapter ligation and indexation.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Final clean up.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Measure library size and concentration.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Sequence.</a:t>
            </a:r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7D186F37-E0EF-8343-A22D-BDBF370E0E99}"/>
              </a:ext>
            </a:extLst>
          </p:cNvPr>
          <p:cNvSpPr/>
          <p:nvPr/>
        </p:nvSpPr>
        <p:spPr>
          <a:xfrm>
            <a:off x="7653440" y="5314496"/>
            <a:ext cx="39292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Illumina sequencing by far the most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common but beware when analyzing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old data in color space or newer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techniques like Pac-Bio.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E52399BF-32F7-F94B-9AB3-F06E5CA17264}"/>
              </a:ext>
            </a:extLst>
          </p:cNvPr>
          <p:cNvSpPr/>
          <p:nvPr/>
        </p:nvSpPr>
        <p:spPr>
          <a:xfrm>
            <a:off x="1117601" y="538769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homolog.us</a:t>
            </a:r>
            <a:r>
              <a:rPr lang="en-US" dirty="0"/>
              <a:t>/blogs/tech/2010/02/15/the-mathematics-behind-color-space-sequencing/</a:t>
            </a:r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DA8443FC-4B74-AE4C-8E68-AEFC1CB5C257}"/>
              </a:ext>
            </a:extLst>
          </p:cNvPr>
          <p:cNvSpPr/>
          <p:nvPr/>
        </p:nvSpPr>
        <p:spPr>
          <a:xfrm>
            <a:off x="1117601" y="6168655"/>
            <a:ext cx="2449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www.pacb.com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349905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F779A23-C2CC-5D4A-A62A-6EF801621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9358"/>
            <a:ext cx="10515600" cy="494331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latin typeface="Chaparral Pro" panose="02060503040505020203" pitchFamily="18" charset="77"/>
              </a:rPr>
              <a:t>Enables measurement of chromatin structure modifications (nucleosome free regions) on gene regulation.</a:t>
            </a:r>
          </a:p>
          <a:p>
            <a:r>
              <a:rPr lang="en-US" sz="2400" dirty="0">
                <a:latin typeface="Chaparral Pro" panose="02060503040505020203" pitchFamily="18" charset="77"/>
              </a:rPr>
              <a:t>Does not require the use of an antibody.</a:t>
            </a:r>
          </a:p>
          <a:p>
            <a:r>
              <a:rPr lang="en-US" sz="2400" dirty="0">
                <a:latin typeface="Chaparral Pro" panose="02060503040505020203" pitchFamily="18" charset="77"/>
              </a:rPr>
              <a:t>Hyperactive Tn5 transposase is used to fragment DNA and integrate into open chromatin.</a:t>
            </a:r>
          </a:p>
          <a:p>
            <a:r>
              <a:rPr lang="en-US" sz="2400" dirty="0">
                <a:latin typeface="Chaparral Pro" panose="02060503040505020203" pitchFamily="18" charset="77"/>
              </a:rPr>
              <a:t>Usually 500-50k cells is needed but </a:t>
            </a:r>
            <a:r>
              <a:rPr lang="en-US" sz="2400" dirty="0" err="1">
                <a:latin typeface="Chaparral Pro" panose="02060503040505020203" pitchFamily="18" charset="77"/>
              </a:rPr>
              <a:t>scATAC-seq</a:t>
            </a:r>
            <a:r>
              <a:rPr lang="en-US" sz="2400" dirty="0">
                <a:latin typeface="Chaparral Pro" panose="02060503040505020203" pitchFamily="18" charset="77"/>
              </a:rPr>
              <a:t> exists.</a:t>
            </a:r>
          </a:p>
          <a:p>
            <a:r>
              <a:rPr lang="en-US" sz="2400" dirty="0">
                <a:latin typeface="Chaparral Pro" panose="02060503040505020203" pitchFamily="18" charset="77"/>
              </a:rPr>
              <a:t>Can be used to detect nucleosome position and TF footprints.</a:t>
            </a:r>
          </a:p>
          <a:p>
            <a:endParaRPr lang="en-US" sz="2400" dirty="0">
              <a:latin typeface="Chaparral Pro" panose="02060503040505020203" pitchFamily="18" charset="77"/>
            </a:endParaRPr>
          </a:p>
          <a:p>
            <a:pPr marL="0" indent="0">
              <a:buNone/>
            </a:pPr>
            <a:r>
              <a:rPr lang="en-US" sz="2400" b="1" dirty="0">
                <a:latin typeface="Chaparral Pro" panose="02060503040505020203" pitchFamily="18" charset="77"/>
              </a:rPr>
              <a:t>Important pointers for good experimental design.</a:t>
            </a:r>
          </a:p>
          <a:p>
            <a:pPr lvl="1"/>
            <a:r>
              <a:rPr lang="en-US" sz="2000" dirty="0">
                <a:latin typeface="Chaparral Pro" panose="02060503040505020203" pitchFamily="18" charset="77"/>
              </a:rPr>
              <a:t>Replicates, same as for </a:t>
            </a:r>
            <a:r>
              <a:rPr lang="en-US" sz="2000" dirty="0" err="1">
                <a:latin typeface="Chaparral Pro" panose="02060503040505020203" pitchFamily="18" charset="77"/>
              </a:rPr>
              <a:t>ChIP</a:t>
            </a:r>
            <a:r>
              <a:rPr lang="en-US" sz="2000" dirty="0">
                <a:latin typeface="Chaparral Pro" panose="02060503040505020203" pitchFamily="18" charset="77"/>
              </a:rPr>
              <a:t>-sequencing.</a:t>
            </a:r>
          </a:p>
          <a:p>
            <a:pPr lvl="1"/>
            <a:r>
              <a:rPr lang="en-US" sz="2000" dirty="0">
                <a:latin typeface="Chaparral Pro" panose="02060503040505020203" pitchFamily="18" charset="77"/>
              </a:rPr>
              <a:t>Beware, there is a Tn5 sequence bias.</a:t>
            </a:r>
          </a:p>
          <a:p>
            <a:pPr lvl="1"/>
            <a:r>
              <a:rPr lang="en-US" sz="2000" dirty="0">
                <a:latin typeface="Chaparral Pro" panose="02060503040505020203" pitchFamily="18" charset="77"/>
              </a:rPr>
              <a:t>No good negative control can make signal-to-noise separation tricky. More bioinformatical “massaging” often necessary.</a:t>
            </a:r>
          </a:p>
          <a:p>
            <a:pPr lvl="1"/>
            <a:r>
              <a:rPr lang="en-US" sz="2000" dirty="0">
                <a:latin typeface="Chaparral Pro" panose="02060503040505020203" pitchFamily="18" charset="77"/>
              </a:rPr>
              <a:t>Know you cell type. Mitochondrial reads  can be a huge problem but newer protocols have been developed to partly deal with that problem (Omni-ATAC).  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8F07B28E-BB07-F142-859E-5B022CBDD085}"/>
              </a:ext>
            </a:extLst>
          </p:cNvPr>
          <p:cNvSpPr txBox="1">
            <a:spLocks/>
          </p:cNvSpPr>
          <p:nvPr/>
        </p:nvSpPr>
        <p:spPr>
          <a:xfrm>
            <a:off x="838200" y="434902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What is ATAC-sequencing?</a:t>
            </a:r>
          </a:p>
        </p:txBody>
      </p:sp>
      <p:pic>
        <p:nvPicPr>
          <p:cNvPr id="5" name="Picture 2" descr="Image result for dna motif">
            <a:extLst>
              <a:ext uri="{FF2B5EF4-FFF2-40B4-BE49-F238E27FC236}">
                <a16:creationId xmlns:a16="http://schemas.microsoft.com/office/drawing/2014/main" id="{A9C58698-23D1-F241-A299-55B7F5E31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16" y="434902"/>
            <a:ext cx="2877791" cy="71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747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1">
            <a:extLst>
              <a:ext uri="{FF2B5EF4-FFF2-40B4-BE49-F238E27FC236}">
                <a16:creationId xmlns:a16="http://schemas.microsoft.com/office/drawing/2014/main" id="{8F07B28E-BB07-F142-859E-5B022CBDD085}"/>
              </a:ext>
            </a:extLst>
          </p:cNvPr>
          <p:cNvSpPr txBox="1">
            <a:spLocks/>
          </p:cNvSpPr>
          <p:nvPr/>
        </p:nvSpPr>
        <p:spPr>
          <a:xfrm>
            <a:off x="838200" y="434902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What is ATAC-sequencing?</a:t>
            </a:r>
          </a:p>
        </p:txBody>
      </p:sp>
      <p:pic>
        <p:nvPicPr>
          <p:cNvPr id="5" name="Picture 2" descr="Image result for dna motif">
            <a:extLst>
              <a:ext uri="{FF2B5EF4-FFF2-40B4-BE49-F238E27FC236}">
                <a16:creationId xmlns:a16="http://schemas.microsoft.com/office/drawing/2014/main" id="{A9C58698-23D1-F241-A299-55B7F5E31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16" y="434902"/>
            <a:ext cx="2877791" cy="71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Image result for atac-sequencing">
            <a:extLst>
              <a:ext uri="{FF2B5EF4-FFF2-40B4-BE49-F238E27FC236}">
                <a16:creationId xmlns:a16="http://schemas.microsoft.com/office/drawing/2014/main" id="{99256944-1579-C34D-841E-1F6943DDB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6" y="1896533"/>
            <a:ext cx="6411743" cy="340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ktangel 7">
            <a:extLst>
              <a:ext uri="{FF2B5EF4-FFF2-40B4-BE49-F238E27FC236}">
                <a16:creationId xmlns:a16="http://schemas.microsoft.com/office/drawing/2014/main" id="{605CC68D-835F-CD4E-B615-455906C2910D}"/>
              </a:ext>
            </a:extLst>
          </p:cNvPr>
          <p:cNvSpPr/>
          <p:nvPr/>
        </p:nvSpPr>
        <p:spPr>
          <a:xfrm>
            <a:off x="6722534" y="5906852"/>
            <a:ext cx="226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Buenrostro</a:t>
            </a:r>
            <a:r>
              <a:rPr lang="en-US" dirty="0"/>
              <a:t> et al 2013.</a:t>
            </a:r>
          </a:p>
        </p:txBody>
      </p:sp>
      <p:pic>
        <p:nvPicPr>
          <p:cNvPr id="8196" name="Picture 4" descr="Image result for atac-sequencing">
            <a:extLst>
              <a:ext uri="{FF2B5EF4-FFF2-40B4-BE49-F238E27FC236}">
                <a16:creationId xmlns:a16="http://schemas.microsoft.com/office/drawing/2014/main" id="{137AD73F-C5C7-D843-8CCD-54D1A56D9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893" y="1896533"/>
            <a:ext cx="3930954" cy="347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4293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1">
            <a:extLst>
              <a:ext uri="{FF2B5EF4-FFF2-40B4-BE49-F238E27FC236}">
                <a16:creationId xmlns:a16="http://schemas.microsoft.com/office/drawing/2014/main" id="{8F07B28E-BB07-F142-859E-5B022CBDD085}"/>
              </a:ext>
            </a:extLst>
          </p:cNvPr>
          <p:cNvSpPr txBox="1">
            <a:spLocks/>
          </p:cNvSpPr>
          <p:nvPr/>
        </p:nvSpPr>
        <p:spPr>
          <a:xfrm>
            <a:off x="838200" y="434902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What is ATAC-sequencing?</a:t>
            </a:r>
          </a:p>
        </p:txBody>
      </p:sp>
      <p:pic>
        <p:nvPicPr>
          <p:cNvPr id="5" name="Picture 2" descr="Image result for dna motif">
            <a:extLst>
              <a:ext uri="{FF2B5EF4-FFF2-40B4-BE49-F238E27FC236}">
                <a16:creationId xmlns:a16="http://schemas.microsoft.com/office/drawing/2014/main" id="{A9C58698-23D1-F241-A299-55B7F5E31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16" y="434902"/>
            <a:ext cx="2877791" cy="71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ATAC,MNase,DNase - https://www.the-scientist.com/?articles.view/articleNo/44772/title/Reveling-in-the-Revealed/">
            <a:extLst>
              <a:ext uri="{FF2B5EF4-FFF2-40B4-BE49-F238E27FC236}">
                <a16:creationId xmlns:a16="http://schemas.microsoft.com/office/drawing/2014/main" id="{E1B87DB6-2043-B047-B5A2-DEF1D587F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1278466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Rak pil 2">
            <a:extLst>
              <a:ext uri="{FF2B5EF4-FFF2-40B4-BE49-F238E27FC236}">
                <a16:creationId xmlns:a16="http://schemas.microsoft.com/office/drawing/2014/main" id="{AE85FB74-5218-204A-B01C-88EF6A0C6038}"/>
              </a:ext>
            </a:extLst>
          </p:cNvPr>
          <p:cNvCxnSpPr>
            <a:cxnSpLocks/>
          </p:cNvCxnSpPr>
          <p:nvPr/>
        </p:nvCxnSpPr>
        <p:spPr>
          <a:xfrm>
            <a:off x="1794933" y="3810000"/>
            <a:ext cx="4272492" cy="762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ktangel 7">
            <a:extLst>
              <a:ext uri="{FF2B5EF4-FFF2-40B4-BE49-F238E27FC236}">
                <a16:creationId xmlns:a16="http://schemas.microsoft.com/office/drawing/2014/main" id="{605CC68D-835F-CD4E-B615-455906C2910D}"/>
              </a:ext>
            </a:extLst>
          </p:cNvPr>
          <p:cNvSpPr/>
          <p:nvPr/>
        </p:nvSpPr>
        <p:spPr>
          <a:xfrm>
            <a:off x="2032000" y="5573030"/>
            <a:ext cx="7668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Thomas Carrol: https://</a:t>
            </a:r>
            <a:r>
              <a:rPr lang="en-US" dirty="0" err="1"/>
              <a:t>rockefelleruniversity.github.io</a:t>
            </a:r>
            <a:r>
              <a:rPr lang="en-US" dirty="0"/>
              <a:t>/</a:t>
            </a:r>
            <a:r>
              <a:rPr lang="en-US" dirty="0" err="1"/>
              <a:t>RU_ATAC_Workshop.html</a:t>
            </a:r>
            <a:endParaRPr lang="en-US" dirty="0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EBC38CDD-F9EA-9D4D-A921-AAB3BC2D450C}"/>
              </a:ext>
            </a:extLst>
          </p:cNvPr>
          <p:cNvSpPr/>
          <p:nvPr/>
        </p:nvSpPr>
        <p:spPr>
          <a:xfrm>
            <a:off x="1417604" y="3531010"/>
            <a:ext cx="1059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Footprint</a:t>
            </a:r>
          </a:p>
        </p:txBody>
      </p:sp>
    </p:spTree>
    <p:extLst>
      <p:ext uri="{BB962C8B-B14F-4D97-AF65-F5344CB8AC3E}">
        <p14:creationId xmlns:p14="http://schemas.microsoft.com/office/powerpoint/2010/main" val="2283713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dna motif">
            <a:extLst>
              <a:ext uri="{FF2B5EF4-FFF2-40B4-BE49-F238E27FC236}">
                <a16:creationId xmlns:a16="http://schemas.microsoft.com/office/drawing/2014/main" id="{A9C58698-23D1-F241-A299-55B7F5E31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16" y="434902"/>
            <a:ext cx="2877791" cy="71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upp 12">
            <a:extLst>
              <a:ext uri="{FF2B5EF4-FFF2-40B4-BE49-F238E27FC236}">
                <a16:creationId xmlns:a16="http://schemas.microsoft.com/office/drawing/2014/main" id="{47D0DCA3-A546-3142-8081-09DB5318F1F8}"/>
              </a:ext>
            </a:extLst>
          </p:cNvPr>
          <p:cNvGrpSpPr/>
          <p:nvPr/>
        </p:nvGrpSpPr>
        <p:grpSpPr>
          <a:xfrm>
            <a:off x="1119910" y="1591733"/>
            <a:ext cx="1642534" cy="711200"/>
            <a:chOff x="3826933" y="1828800"/>
            <a:chExt cx="1642534" cy="711200"/>
          </a:xfrm>
        </p:grpSpPr>
        <p:sp>
          <p:nvSpPr>
            <p:cNvPr id="3" name="Rektangel med rundade hörn 2">
              <a:extLst>
                <a:ext uri="{FF2B5EF4-FFF2-40B4-BE49-F238E27FC236}">
                  <a16:creationId xmlns:a16="http://schemas.microsoft.com/office/drawing/2014/main" id="{62FE90CF-3D3B-9646-9F93-F2BF8D28FC15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ruta 11">
              <a:extLst>
                <a:ext uri="{FF2B5EF4-FFF2-40B4-BE49-F238E27FC236}">
                  <a16:creationId xmlns:a16="http://schemas.microsoft.com/office/drawing/2014/main" id="{C9600770-AACC-E34B-929F-70622B958963}"/>
                </a:ext>
              </a:extLst>
            </p:cNvPr>
            <p:cNvSpPr txBox="1"/>
            <p:nvPr/>
          </p:nvSpPr>
          <p:spPr>
            <a:xfrm>
              <a:off x="4097870" y="1999734"/>
              <a:ext cx="116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Trim reads</a:t>
              </a:r>
            </a:p>
          </p:txBody>
        </p:sp>
      </p:grpSp>
      <p:grpSp>
        <p:nvGrpSpPr>
          <p:cNvPr id="15" name="Grupp 14">
            <a:extLst>
              <a:ext uri="{FF2B5EF4-FFF2-40B4-BE49-F238E27FC236}">
                <a16:creationId xmlns:a16="http://schemas.microsoft.com/office/drawing/2014/main" id="{AF1B05FC-3511-984E-9E47-1A49C6EB86BE}"/>
              </a:ext>
            </a:extLst>
          </p:cNvPr>
          <p:cNvGrpSpPr/>
          <p:nvPr/>
        </p:nvGrpSpPr>
        <p:grpSpPr>
          <a:xfrm>
            <a:off x="1119910" y="2686632"/>
            <a:ext cx="1642534" cy="711200"/>
            <a:chOff x="3826933" y="1828800"/>
            <a:chExt cx="1642534" cy="711200"/>
          </a:xfrm>
        </p:grpSpPr>
        <p:sp>
          <p:nvSpPr>
            <p:cNvPr id="16" name="Rektangel med rundade hörn 15">
              <a:extLst>
                <a:ext uri="{FF2B5EF4-FFF2-40B4-BE49-F238E27FC236}">
                  <a16:creationId xmlns:a16="http://schemas.microsoft.com/office/drawing/2014/main" id="{C1120A5A-9963-6245-9974-53E3858EB4E1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ruta 16">
              <a:extLst>
                <a:ext uri="{FF2B5EF4-FFF2-40B4-BE49-F238E27FC236}">
                  <a16:creationId xmlns:a16="http://schemas.microsoft.com/office/drawing/2014/main" id="{817ED0CA-EC0F-934F-8C95-3CCEBCE19A23}"/>
                </a:ext>
              </a:extLst>
            </p:cNvPr>
            <p:cNvSpPr txBox="1"/>
            <p:nvPr/>
          </p:nvSpPr>
          <p:spPr>
            <a:xfrm>
              <a:off x="4106303" y="1999734"/>
              <a:ext cx="11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Alignment</a:t>
              </a:r>
            </a:p>
          </p:txBody>
        </p:sp>
      </p:grpSp>
      <p:grpSp>
        <p:nvGrpSpPr>
          <p:cNvPr id="14" name="Grupp 13">
            <a:extLst>
              <a:ext uri="{FF2B5EF4-FFF2-40B4-BE49-F238E27FC236}">
                <a16:creationId xmlns:a16="http://schemas.microsoft.com/office/drawing/2014/main" id="{C6F552C9-E421-DF45-896B-0911A2F00032}"/>
              </a:ext>
            </a:extLst>
          </p:cNvPr>
          <p:cNvGrpSpPr/>
          <p:nvPr/>
        </p:nvGrpSpPr>
        <p:grpSpPr>
          <a:xfrm>
            <a:off x="1035244" y="3781531"/>
            <a:ext cx="1802313" cy="1081199"/>
            <a:chOff x="1255378" y="3781531"/>
            <a:chExt cx="1802313" cy="1081199"/>
          </a:xfrm>
        </p:grpSpPr>
        <p:grpSp>
          <p:nvGrpSpPr>
            <p:cNvPr id="18" name="Grupp 17">
              <a:extLst>
                <a:ext uri="{FF2B5EF4-FFF2-40B4-BE49-F238E27FC236}">
                  <a16:creationId xmlns:a16="http://schemas.microsoft.com/office/drawing/2014/main" id="{59ECE84B-8BDA-754D-AD94-7E258AC353C8}"/>
                </a:ext>
              </a:extLst>
            </p:cNvPr>
            <p:cNvGrpSpPr/>
            <p:nvPr/>
          </p:nvGrpSpPr>
          <p:grpSpPr>
            <a:xfrm>
              <a:off x="1340044" y="3781531"/>
              <a:ext cx="1642534" cy="711200"/>
              <a:chOff x="3826933" y="1828800"/>
              <a:chExt cx="1642534" cy="711200"/>
            </a:xfrm>
          </p:grpSpPr>
          <p:sp>
            <p:nvSpPr>
              <p:cNvPr id="19" name="Rektangel med rundade hörn 18">
                <a:extLst>
                  <a:ext uri="{FF2B5EF4-FFF2-40B4-BE49-F238E27FC236}">
                    <a16:creationId xmlns:a16="http://schemas.microsoft.com/office/drawing/2014/main" id="{1B4A9A81-6C8D-D241-9B79-EC8A559176C7}"/>
                  </a:ext>
                </a:extLst>
              </p:cNvPr>
              <p:cNvSpPr/>
              <p:nvPr/>
            </p:nvSpPr>
            <p:spPr>
              <a:xfrm>
                <a:off x="3826933" y="1828800"/>
                <a:ext cx="1642534" cy="711200"/>
              </a:xfrm>
              <a:prstGeom prst="round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textruta 19">
                <a:extLst>
                  <a:ext uri="{FF2B5EF4-FFF2-40B4-BE49-F238E27FC236}">
                    <a16:creationId xmlns:a16="http://schemas.microsoft.com/office/drawing/2014/main" id="{F9AA38DA-BC2B-7248-AA2F-543A15653F84}"/>
                  </a:ext>
                </a:extLst>
              </p:cNvPr>
              <p:cNvSpPr txBox="1"/>
              <p:nvPr/>
            </p:nvSpPr>
            <p:spPr>
              <a:xfrm>
                <a:off x="4054367" y="1881202"/>
                <a:ext cx="125463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Duplication</a:t>
                </a:r>
              </a:p>
              <a:p>
                <a:pPr algn="ctr"/>
                <a:r>
                  <a:rPr lang="en-US" dirty="0"/>
                  <a:t>removal</a:t>
                </a:r>
              </a:p>
            </p:txBody>
          </p:sp>
        </p:grpSp>
        <p:sp>
          <p:nvSpPr>
            <p:cNvPr id="21" name="textruta 20">
              <a:extLst>
                <a:ext uri="{FF2B5EF4-FFF2-40B4-BE49-F238E27FC236}">
                  <a16:creationId xmlns:a16="http://schemas.microsoft.com/office/drawing/2014/main" id="{B8429618-F04B-3441-BE71-58486F54258F}"/>
                </a:ext>
              </a:extLst>
            </p:cNvPr>
            <p:cNvSpPr txBox="1"/>
            <p:nvPr/>
          </p:nvSpPr>
          <p:spPr>
            <a:xfrm>
              <a:off x="1255378" y="4480264"/>
              <a:ext cx="1802313" cy="382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If applicable (PE)</a:t>
              </a:r>
            </a:p>
          </p:txBody>
        </p:sp>
      </p:grpSp>
      <p:grpSp>
        <p:nvGrpSpPr>
          <p:cNvPr id="23" name="Grupp 22">
            <a:extLst>
              <a:ext uri="{FF2B5EF4-FFF2-40B4-BE49-F238E27FC236}">
                <a16:creationId xmlns:a16="http://schemas.microsoft.com/office/drawing/2014/main" id="{77898EBB-D0F2-5040-8432-27A9F344EAF0}"/>
              </a:ext>
            </a:extLst>
          </p:cNvPr>
          <p:cNvGrpSpPr/>
          <p:nvPr/>
        </p:nvGrpSpPr>
        <p:grpSpPr>
          <a:xfrm>
            <a:off x="1119910" y="5102313"/>
            <a:ext cx="1642534" cy="711200"/>
            <a:chOff x="3826933" y="1828800"/>
            <a:chExt cx="1642534" cy="711200"/>
          </a:xfrm>
        </p:grpSpPr>
        <p:sp>
          <p:nvSpPr>
            <p:cNvPr id="24" name="Rektangel med rundade hörn 23">
              <a:extLst>
                <a:ext uri="{FF2B5EF4-FFF2-40B4-BE49-F238E27FC236}">
                  <a16:creationId xmlns:a16="http://schemas.microsoft.com/office/drawing/2014/main" id="{818BD4BD-ECCA-2F45-BF34-7675F7536479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ruta 24">
              <a:extLst>
                <a:ext uri="{FF2B5EF4-FFF2-40B4-BE49-F238E27FC236}">
                  <a16:creationId xmlns:a16="http://schemas.microsoft.com/office/drawing/2014/main" id="{0D0730AE-58C9-EC4C-8180-74C5D2BE082A}"/>
                </a:ext>
              </a:extLst>
            </p:cNvPr>
            <p:cNvSpPr txBox="1"/>
            <p:nvPr/>
          </p:nvSpPr>
          <p:spPr>
            <a:xfrm>
              <a:off x="4209121" y="1864268"/>
              <a:ext cx="9451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Blacklist</a:t>
              </a:r>
            </a:p>
            <a:p>
              <a:pPr algn="ctr"/>
              <a:r>
                <a:rPr lang="en-US" dirty="0"/>
                <a:t>removal</a:t>
              </a:r>
            </a:p>
          </p:txBody>
        </p:sp>
      </p:grpSp>
      <p:grpSp>
        <p:nvGrpSpPr>
          <p:cNvPr id="26" name="Grupp 25">
            <a:extLst>
              <a:ext uri="{FF2B5EF4-FFF2-40B4-BE49-F238E27FC236}">
                <a16:creationId xmlns:a16="http://schemas.microsoft.com/office/drawing/2014/main" id="{2860F5E5-B262-8647-86DD-CB42E25C22B4}"/>
              </a:ext>
            </a:extLst>
          </p:cNvPr>
          <p:cNvGrpSpPr/>
          <p:nvPr/>
        </p:nvGrpSpPr>
        <p:grpSpPr>
          <a:xfrm>
            <a:off x="4760576" y="1540934"/>
            <a:ext cx="1642534" cy="711200"/>
            <a:chOff x="3826933" y="1828800"/>
            <a:chExt cx="1642534" cy="711200"/>
          </a:xfrm>
        </p:grpSpPr>
        <p:sp>
          <p:nvSpPr>
            <p:cNvPr id="27" name="Rektangel med rundade hörn 26">
              <a:extLst>
                <a:ext uri="{FF2B5EF4-FFF2-40B4-BE49-F238E27FC236}">
                  <a16:creationId xmlns:a16="http://schemas.microsoft.com/office/drawing/2014/main" id="{C3B9CADA-542C-B242-9FC2-2BF3EE8B62AE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ruta 27">
              <a:extLst>
                <a:ext uri="{FF2B5EF4-FFF2-40B4-BE49-F238E27FC236}">
                  <a16:creationId xmlns:a16="http://schemas.microsoft.com/office/drawing/2014/main" id="{AD50F2A1-8C63-704A-8E9B-53B6082AAE72}"/>
                </a:ext>
              </a:extLst>
            </p:cNvPr>
            <p:cNvSpPr txBox="1"/>
            <p:nvPr/>
          </p:nvSpPr>
          <p:spPr>
            <a:xfrm>
              <a:off x="4291356" y="1864268"/>
              <a:ext cx="7806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Peak</a:t>
              </a:r>
            </a:p>
            <a:p>
              <a:pPr algn="ctr"/>
              <a:r>
                <a:rPr lang="en-US" dirty="0"/>
                <a:t>calling</a:t>
              </a:r>
            </a:p>
          </p:txBody>
        </p:sp>
      </p:grpSp>
      <p:sp>
        <p:nvSpPr>
          <p:cNvPr id="29" name="textruta 28">
            <a:extLst>
              <a:ext uri="{FF2B5EF4-FFF2-40B4-BE49-F238E27FC236}">
                <a16:creationId xmlns:a16="http://schemas.microsoft.com/office/drawing/2014/main" id="{975244AC-173B-1946-B7E5-FA0B1AF49E4A}"/>
              </a:ext>
            </a:extLst>
          </p:cNvPr>
          <p:cNvSpPr txBox="1"/>
          <p:nvPr/>
        </p:nvSpPr>
        <p:spPr>
          <a:xfrm>
            <a:off x="4680686" y="2230666"/>
            <a:ext cx="1802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Format specific.</a:t>
            </a:r>
          </a:p>
          <a:p>
            <a:pPr algn="ctr"/>
            <a:r>
              <a:rPr lang="en-US" dirty="0"/>
              <a:t>Homer needs a</a:t>
            </a:r>
          </a:p>
          <a:p>
            <a:pPr algn="ctr"/>
            <a:r>
              <a:rPr lang="en-US" dirty="0"/>
              <a:t>Tag Directory.</a:t>
            </a:r>
          </a:p>
        </p:txBody>
      </p:sp>
      <p:grpSp>
        <p:nvGrpSpPr>
          <p:cNvPr id="30" name="Grupp 29">
            <a:extLst>
              <a:ext uri="{FF2B5EF4-FFF2-40B4-BE49-F238E27FC236}">
                <a16:creationId xmlns:a16="http://schemas.microsoft.com/office/drawing/2014/main" id="{61D50A62-7C3C-554C-BC09-98119BFBD5B7}"/>
              </a:ext>
            </a:extLst>
          </p:cNvPr>
          <p:cNvGrpSpPr/>
          <p:nvPr/>
        </p:nvGrpSpPr>
        <p:grpSpPr>
          <a:xfrm>
            <a:off x="8638310" y="1542534"/>
            <a:ext cx="1642534" cy="711200"/>
            <a:chOff x="3826933" y="1828800"/>
            <a:chExt cx="1642534" cy="711200"/>
          </a:xfrm>
        </p:grpSpPr>
        <p:sp>
          <p:nvSpPr>
            <p:cNvPr id="31" name="Rektangel med rundade hörn 30">
              <a:extLst>
                <a:ext uri="{FF2B5EF4-FFF2-40B4-BE49-F238E27FC236}">
                  <a16:creationId xmlns:a16="http://schemas.microsoft.com/office/drawing/2014/main" id="{F194C682-5221-7D45-979F-5185543F2B92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ruta 31">
              <a:extLst>
                <a:ext uri="{FF2B5EF4-FFF2-40B4-BE49-F238E27FC236}">
                  <a16:creationId xmlns:a16="http://schemas.microsoft.com/office/drawing/2014/main" id="{47DDF851-8616-D44F-B607-9342360972DC}"/>
                </a:ext>
              </a:extLst>
            </p:cNvPr>
            <p:cNvSpPr txBox="1"/>
            <p:nvPr/>
          </p:nvSpPr>
          <p:spPr>
            <a:xfrm>
              <a:off x="3988963" y="1999734"/>
              <a:ext cx="13854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Peak overlap</a:t>
              </a:r>
            </a:p>
          </p:txBody>
        </p:sp>
      </p:grpSp>
      <p:sp>
        <p:nvSpPr>
          <p:cNvPr id="33" name="textruta 32">
            <a:extLst>
              <a:ext uri="{FF2B5EF4-FFF2-40B4-BE49-F238E27FC236}">
                <a16:creationId xmlns:a16="http://schemas.microsoft.com/office/drawing/2014/main" id="{76247683-09F3-DE4B-9735-A90E38051AD2}"/>
              </a:ext>
            </a:extLst>
          </p:cNvPr>
          <p:cNvSpPr txBox="1"/>
          <p:nvPr/>
        </p:nvSpPr>
        <p:spPr>
          <a:xfrm>
            <a:off x="8638310" y="2252134"/>
            <a:ext cx="1802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Homer.</a:t>
            </a:r>
          </a:p>
          <a:p>
            <a:r>
              <a:rPr lang="en-US" dirty="0" err="1"/>
              <a:t>Bedtools</a:t>
            </a:r>
            <a:endParaRPr lang="en-US" dirty="0"/>
          </a:p>
          <a:p>
            <a:r>
              <a:rPr lang="en-US" dirty="0"/>
              <a:t>(IDR, advanced)</a:t>
            </a:r>
          </a:p>
        </p:txBody>
      </p:sp>
      <p:grpSp>
        <p:nvGrpSpPr>
          <p:cNvPr id="34" name="Grupp 33">
            <a:extLst>
              <a:ext uri="{FF2B5EF4-FFF2-40B4-BE49-F238E27FC236}">
                <a16:creationId xmlns:a16="http://schemas.microsoft.com/office/drawing/2014/main" id="{9C903BB2-79FD-F443-A935-C30099A8294C}"/>
              </a:ext>
            </a:extLst>
          </p:cNvPr>
          <p:cNvGrpSpPr/>
          <p:nvPr/>
        </p:nvGrpSpPr>
        <p:grpSpPr>
          <a:xfrm>
            <a:off x="4760576" y="3955329"/>
            <a:ext cx="1642534" cy="711200"/>
            <a:chOff x="3826933" y="1828800"/>
            <a:chExt cx="1642534" cy="711200"/>
          </a:xfrm>
        </p:grpSpPr>
        <p:sp>
          <p:nvSpPr>
            <p:cNvPr id="35" name="Rektangel med rundade hörn 34">
              <a:extLst>
                <a:ext uri="{FF2B5EF4-FFF2-40B4-BE49-F238E27FC236}">
                  <a16:creationId xmlns:a16="http://schemas.microsoft.com/office/drawing/2014/main" id="{865D10B1-55BB-924E-8058-D6876CD1B571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ruta 35">
              <a:extLst>
                <a:ext uri="{FF2B5EF4-FFF2-40B4-BE49-F238E27FC236}">
                  <a16:creationId xmlns:a16="http://schemas.microsoft.com/office/drawing/2014/main" id="{04F530AA-2812-4241-9870-0D77FEE99B4C}"/>
                </a:ext>
              </a:extLst>
            </p:cNvPr>
            <p:cNvSpPr txBox="1"/>
            <p:nvPr/>
          </p:nvSpPr>
          <p:spPr>
            <a:xfrm>
              <a:off x="4263946" y="1864268"/>
              <a:ext cx="8354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Motif</a:t>
              </a:r>
            </a:p>
            <a:p>
              <a:pPr algn="ctr"/>
              <a:r>
                <a:rPr lang="en-US" dirty="0"/>
                <a:t>finding</a:t>
              </a:r>
            </a:p>
          </p:txBody>
        </p:sp>
      </p:grpSp>
      <p:grpSp>
        <p:nvGrpSpPr>
          <p:cNvPr id="37" name="Grupp 36">
            <a:extLst>
              <a:ext uri="{FF2B5EF4-FFF2-40B4-BE49-F238E27FC236}">
                <a16:creationId xmlns:a16="http://schemas.microsoft.com/office/drawing/2014/main" id="{E220F0EE-29C0-BB41-8F04-5BC5BA817B5B}"/>
              </a:ext>
            </a:extLst>
          </p:cNvPr>
          <p:cNvGrpSpPr/>
          <p:nvPr/>
        </p:nvGrpSpPr>
        <p:grpSpPr>
          <a:xfrm>
            <a:off x="7157806" y="3955329"/>
            <a:ext cx="1642534" cy="711200"/>
            <a:chOff x="3826933" y="1828800"/>
            <a:chExt cx="1642534" cy="711200"/>
          </a:xfrm>
        </p:grpSpPr>
        <p:sp>
          <p:nvSpPr>
            <p:cNvPr id="38" name="Rektangel med rundade hörn 37">
              <a:extLst>
                <a:ext uri="{FF2B5EF4-FFF2-40B4-BE49-F238E27FC236}">
                  <a16:creationId xmlns:a16="http://schemas.microsoft.com/office/drawing/2014/main" id="{808762E3-D158-3B49-86D0-77D0FB945387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ruta 38">
              <a:extLst>
                <a:ext uri="{FF2B5EF4-FFF2-40B4-BE49-F238E27FC236}">
                  <a16:creationId xmlns:a16="http://schemas.microsoft.com/office/drawing/2014/main" id="{13C276B3-9B59-1042-8A84-54FB121D64DE}"/>
                </a:ext>
              </a:extLst>
            </p:cNvPr>
            <p:cNvSpPr txBox="1"/>
            <p:nvPr/>
          </p:nvSpPr>
          <p:spPr>
            <a:xfrm>
              <a:off x="4028543" y="1974858"/>
              <a:ext cx="12393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Annotation</a:t>
              </a:r>
            </a:p>
          </p:txBody>
        </p:sp>
      </p:grpSp>
      <p:grpSp>
        <p:nvGrpSpPr>
          <p:cNvPr id="40" name="Grupp 39">
            <a:extLst>
              <a:ext uri="{FF2B5EF4-FFF2-40B4-BE49-F238E27FC236}">
                <a16:creationId xmlns:a16="http://schemas.microsoft.com/office/drawing/2014/main" id="{AF73C987-6348-B143-97A0-0B5161135FE8}"/>
              </a:ext>
            </a:extLst>
          </p:cNvPr>
          <p:cNvGrpSpPr/>
          <p:nvPr/>
        </p:nvGrpSpPr>
        <p:grpSpPr>
          <a:xfrm>
            <a:off x="9433982" y="3955329"/>
            <a:ext cx="1642534" cy="711200"/>
            <a:chOff x="3826933" y="1828800"/>
            <a:chExt cx="1642534" cy="711200"/>
          </a:xfrm>
        </p:grpSpPr>
        <p:sp>
          <p:nvSpPr>
            <p:cNvPr id="41" name="Rektangel med rundade hörn 40">
              <a:extLst>
                <a:ext uri="{FF2B5EF4-FFF2-40B4-BE49-F238E27FC236}">
                  <a16:creationId xmlns:a16="http://schemas.microsoft.com/office/drawing/2014/main" id="{7368B090-4527-584C-897A-A00B92C1FA8D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ruta 41">
              <a:extLst>
                <a:ext uri="{FF2B5EF4-FFF2-40B4-BE49-F238E27FC236}">
                  <a16:creationId xmlns:a16="http://schemas.microsoft.com/office/drawing/2014/main" id="{655A4884-58A3-8042-8D19-A3FEEB47CBF1}"/>
                </a:ext>
              </a:extLst>
            </p:cNvPr>
            <p:cNvSpPr txBox="1"/>
            <p:nvPr/>
          </p:nvSpPr>
          <p:spPr>
            <a:xfrm>
              <a:off x="4031046" y="1873260"/>
              <a:ext cx="12343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Differential</a:t>
              </a:r>
            </a:p>
            <a:p>
              <a:pPr algn="ctr"/>
              <a:r>
                <a:rPr lang="en-US" dirty="0"/>
                <a:t>peaks</a:t>
              </a:r>
            </a:p>
          </p:txBody>
        </p:sp>
      </p:grpSp>
      <p:grpSp>
        <p:nvGrpSpPr>
          <p:cNvPr id="43" name="Grupp 42">
            <a:extLst>
              <a:ext uri="{FF2B5EF4-FFF2-40B4-BE49-F238E27FC236}">
                <a16:creationId xmlns:a16="http://schemas.microsoft.com/office/drawing/2014/main" id="{B67ACA3A-CA0D-A849-B0BD-FA7F26B086EA}"/>
              </a:ext>
            </a:extLst>
          </p:cNvPr>
          <p:cNvGrpSpPr/>
          <p:nvPr/>
        </p:nvGrpSpPr>
        <p:grpSpPr>
          <a:xfrm>
            <a:off x="6914101" y="5142937"/>
            <a:ext cx="2118159" cy="1041574"/>
            <a:chOff x="3589122" y="1764304"/>
            <a:chExt cx="2118159" cy="1041574"/>
          </a:xfrm>
        </p:grpSpPr>
        <p:sp>
          <p:nvSpPr>
            <p:cNvPr id="44" name="Rektangel med rundade hörn 43">
              <a:extLst>
                <a:ext uri="{FF2B5EF4-FFF2-40B4-BE49-F238E27FC236}">
                  <a16:creationId xmlns:a16="http://schemas.microsoft.com/office/drawing/2014/main" id="{CFF6B966-75C9-6E4C-A75A-5D82FAC0531A}"/>
                </a:ext>
              </a:extLst>
            </p:cNvPr>
            <p:cNvSpPr/>
            <p:nvPr/>
          </p:nvSpPr>
          <p:spPr>
            <a:xfrm>
              <a:off x="3589122" y="1764304"/>
              <a:ext cx="2118159" cy="1041574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ruta 44">
              <a:extLst>
                <a:ext uri="{FF2B5EF4-FFF2-40B4-BE49-F238E27FC236}">
                  <a16:creationId xmlns:a16="http://schemas.microsoft.com/office/drawing/2014/main" id="{6352C845-63C7-7F43-8626-7F2B47F4BF19}"/>
                </a:ext>
              </a:extLst>
            </p:cNvPr>
            <p:cNvSpPr txBox="1"/>
            <p:nvPr/>
          </p:nvSpPr>
          <p:spPr>
            <a:xfrm>
              <a:off x="3666523" y="1974858"/>
              <a:ext cx="19633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Plotting, histogram</a:t>
              </a:r>
            </a:p>
            <a:p>
              <a:pPr algn="ctr"/>
              <a:r>
                <a:rPr lang="en-US" dirty="0"/>
                <a:t>etc.</a:t>
              </a:r>
            </a:p>
          </p:txBody>
        </p:sp>
      </p:grpSp>
      <p:cxnSp>
        <p:nvCxnSpPr>
          <p:cNvPr id="46" name="Vinklad  45">
            <a:extLst>
              <a:ext uri="{FF2B5EF4-FFF2-40B4-BE49-F238E27FC236}">
                <a16:creationId xmlns:a16="http://schemas.microsoft.com/office/drawing/2014/main" id="{4EB05019-F6B7-3C46-A194-AC70763DB3F9}"/>
              </a:ext>
            </a:extLst>
          </p:cNvPr>
          <p:cNvCxnSpPr>
            <a:cxnSpLocks/>
          </p:cNvCxnSpPr>
          <p:nvPr/>
        </p:nvCxnSpPr>
        <p:spPr>
          <a:xfrm flipV="1">
            <a:off x="2858155" y="1901662"/>
            <a:ext cx="1800000" cy="3600000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ak pil 47">
            <a:extLst>
              <a:ext uri="{FF2B5EF4-FFF2-40B4-BE49-F238E27FC236}">
                <a16:creationId xmlns:a16="http://schemas.microsoft.com/office/drawing/2014/main" id="{48CFC6B1-77E5-5541-BB61-93178CED9F71}"/>
              </a:ext>
            </a:extLst>
          </p:cNvPr>
          <p:cNvCxnSpPr/>
          <p:nvPr/>
        </p:nvCxnSpPr>
        <p:spPr>
          <a:xfrm>
            <a:off x="1936400" y="2302933"/>
            <a:ext cx="0" cy="3836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ak pil 49">
            <a:extLst>
              <a:ext uri="{FF2B5EF4-FFF2-40B4-BE49-F238E27FC236}">
                <a16:creationId xmlns:a16="http://schemas.microsoft.com/office/drawing/2014/main" id="{4C538C55-5967-1B4E-BBDF-42E28376D486}"/>
              </a:ext>
            </a:extLst>
          </p:cNvPr>
          <p:cNvCxnSpPr/>
          <p:nvPr/>
        </p:nvCxnSpPr>
        <p:spPr>
          <a:xfrm>
            <a:off x="1936400" y="3397832"/>
            <a:ext cx="0" cy="3836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ak pil 50">
            <a:extLst>
              <a:ext uri="{FF2B5EF4-FFF2-40B4-BE49-F238E27FC236}">
                <a16:creationId xmlns:a16="http://schemas.microsoft.com/office/drawing/2014/main" id="{DA353E55-8EE1-7049-A8D5-81BD98BB7176}"/>
              </a:ext>
            </a:extLst>
          </p:cNvPr>
          <p:cNvCxnSpPr>
            <a:cxnSpLocks/>
          </p:cNvCxnSpPr>
          <p:nvPr/>
        </p:nvCxnSpPr>
        <p:spPr>
          <a:xfrm>
            <a:off x="1936400" y="4775519"/>
            <a:ext cx="1" cy="2916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ak pil 53">
            <a:extLst>
              <a:ext uri="{FF2B5EF4-FFF2-40B4-BE49-F238E27FC236}">
                <a16:creationId xmlns:a16="http://schemas.microsoft.com/office/drawing/2014/main" id="{59EDD53F-A4C3-0A4B-98F4-2BFCDA704680}"/>
              </a:ext>
            </a:extLst>
          </p:cNvPr>
          <p:cNvCxnSpPr>
            <a:cxnSpLocks/>
          </p:cNvCxnSpPr>
          <p:nvPr/>
        </p:nvCxnSpPr>
        <p:spPr>
          <a:xfrm flipH="1">
            <a:off x="5581842" y="3126898"/>
            <a:ext cx="1" cy="6546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ak pil 55">
            <a:extLst>
              <a:ext uri="{FF2B5EF4-FFF2-40B4-BE49-F238E27FC236}">
                <a16:creationId xmlns:a16="http://schemas.microsoft.com/office/drawing/2014/main" id="{71D52644-5EEC-134E-914F-A7C4747EBD25}"/>
              </a:ext>
            </a:extLst>
          </p:cNvPr>
          <p:cNvCxnSpPr>
            <a:cxnSpLocks/>
          </p:cNvCxnSpPr>
          <p:nvPr/>
        </p:nvCxnSpPr>
        <p:spPr>
          <a:xfrm>
            <a:off x="6625816" y="1896534"/>
            <a:ext cx="1785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ak pil 57">
            <a:extLst>
              <a:ext uri="{FF2B5EF4-FFF2-40B4-BE49-F238E27FC236}">
                <a16:creationId xmlns:a16="http://schemas.microsoft.com/office/drawing/2014/main" id="{32F6FB99-C21C-3B45-B2B8-67E899AA3135}"/>
              </a:ext>
            </a:extLst>
          </p:cNvPr>
          <p:cNvCxnSpPr>
            <a:cxnSpLocks/>
          </p:cNvCxnSpPr>
          <p:nvPr/>
        </p:nvCxnSpPr>
        <p:spPr>
          <a:xfrm>
            <a:off x="6591950" y="2257715"/>
            <a:ext cx="1257609" cy="16329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ak pil 59">
            <a:extLst>
              <a:ext uri="{FF2B5EF4-FFF2-40B4-BE49-F238E27FC236}">
                <a16:creationId xmlns:a16="http://schemas.microsoft.com/office/drawing/2014/main" id="{C016DB23-43B7-1845-BB28-7A0A90A7351F}"/>
              </a:ext>
            </a:extLst>
          </p:cNvPr>
          <p:cNvCxnSpPr>
            <a:cxnSpLocks/>
          </p:cNvCxnSpPr>
          <p:nvPr/>
        </p:nvCxnSpPr>
        <p:spPr>
          <a:xfrm>
            <a:off x="6645029" y="2107089"/>
            <a:ext cx="2984264" cy="17111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ak pil 61">
            <a:extLst>
              <a:ext uri="{FF2B5EF4-FFF2-40B4-BE49-F238E27FC236}">
                <a16:creationId xmlns:a16="http://schemas.microsoft.com/office/drawing/2014/main" id="{C829EB22-A509-2648-B8D6-B53EC387C441}"/>
              </a:ext>
            </a:extLst>
          </p:cNvPr>
          <p:cNvCxnSpPr>
            <a:cxnSpLocks/>
          </p:cNvCxnSpPr>
          <p:nvPr/>
        </p:nvCxnSpPr>
        <p:spPr>
          <a:xfrm>
            <a:off x="7959143" y="4775964"/>
            <a:ext cx="0" cy="2841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ak pil 64">
            <a:extLst>
              <a:ext uri="{FF2B5EF4-FFF2-40B4-BE49-F238E27FC236}">
                <a16:creationId xmlns:a16="http://schemas.microsoft.com/office/drawing/2014/main" id="{2C095105-BCFA-9C4D-9644-8134822DB7E2}"/>
              </a:ext>
            </a:extLst>
          </p:cNvPr>
          <p:cNvCxnSpPr>
            <a:cxnSpLocks/>
          </p:cNvCxnSpPr>
          <p:nvPr/>
        </p:nvCxnSpPr>
        <p:spPr>
          <a:xfrm flipH="1">
            <a:off x="8163702" y="3175464"/>
            <a:ext cx="636638" cy="69535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Rak pil 66">
            <a:extLst>
              <a:ext uri="{FF2B5EF4-FFF2-40B4-BE49-F238E27FC236}">
                <a16:creationId xmlns:a16="http://schemas.microsoft.com/office/drawing/2014/main" id="{E6721966-0512-B54A-8832-75C1DA7A50E8}"/>
              </a:ext>
            </a:extLst>
          </p:cNvPr>
          <p:cNvCxnSpPr>
            <a:cxnSpLocks/>
          </p:cNvCxnSpPr>
          <p:nvPr/>
        </p:nvCxnSpPr>
        <p:spPr>
          <a:xfrm>
            <a:off x="9682372" y="3219924"/>
            <a:ext cx="503412" cy="5983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ubrik 1">
            <a:extLst>
              <a:ext uri="{FF2B5EF4-FFF2-40B4-BE49-F238E27FC236}">
                <a16:creationId xmlns:a16="http://schemas.microsoft.com/office/drawing/2014/main" id="{8F07B28E-BB07-F142-859E-5B022CBDD085}"/>
              </a:ext>
            </a:extLst>
          </p:cNvPr>
          <p:cNvSpPr txBox="1">
            <a:spLocks/>
          </p:cNvSpPr>
          <p:nvPr/>
        </p:nvSpPr>
        <p:spPr>
          <a:xfrm>
            <a:off x="884005" y="451841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A generalized ChIP-seq workflow</a:t>
            </a:r>
          </a:p>
        </p:txBody>
      </p:sp>
      <p:sp>
        <p:nvSpPr>
          <p:cNvPr id="73" name="Rubrik 1">
            <a:extLst>
              <a:ext uri="{FF2B5EF4-FFF2-40B4-BE49-F238E27FC236}">
                <a16:creationId xmlns:a16="http://schemas.microsoft.com/office/drawing/2014/main" id="{E4980F07-8C8D-6A4A-99C9-B16619B6C008}"/>
              </a:ext>
            </a:extLst>
          </p:cNvPr>
          <p:cNvSpPr txBox="1">
            <a:spLocks/>
          </p:cNvSpPr>
          <p:nvPr/>
        </p:nvSpPr>
        <p:spPr>
          <a:xfrm>
            <a:off x="881585" y="6237067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>
                <a:latin typeface="Chaparral Pro" panose="02060503040505020203" pitchFamily="18" charset="77"/>
                <a:cs typeface="Arial" panose="020B0604020202020204" pitchFamily="34" charset="0"/>
              </a:rPr>
              <a:t>Why do we use this? They are very common tools and the ones I am familiar with. That being said there are many many options for peak finding and annotation. Find what works for you.</a:t>
            </a:r>
          </a:p>
        </p:txBody>
      </p:sp>
      <p:cxnSp>
        <p:nvCxnSpPr>
          <p:cNvPr id="52" name="Rak pil 51">
            <a:extLst>
              <a:ext uri="{FF2B5EF4-FFF2-40B4-BE49-F238E27FC236}">
                <a16:creationId xmlns:a16="http://schemas.microsoft.com/office/drawing/2014/main" id="{1AF7C4D7-A0CD-9942-86B2-8AAE5424A7E0}"/>
              </a:ext>
            </a:extLst>
          </p:cNvPr>
          <p:cNvCxnSpPr>
            <a:cxnSpLocks/>
          </p:cNvCxnSpPr>
          <p:nvPr/>
        </p:nvCxnSpPr>
        <p:spPr>
          <a:xfrm flipH="1">
            <a:off x="5762997" y="2375748"/>
            <a:ext cx="2705754" cy="13885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990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dna motif">
            <a:extLst>
              <a:ext uri="{FF2B5EF4-FFF2-40B4-BE49-F238E27FC236}">
                <a16:creationId xmlns:a16="http://schemas.microsoft.com/office/drawing/2014/main" id="{A9C58698-23D1-F241-A299-55B7F5E31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16" y="434902"/>
            <a:ext cx="2877791" cy="71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upp 12">
            <a:extLst>
              <a:ext uri="{FF2B5EF4-FFF2-40B4-BE49-F238E27FC236}">
                <a16:creationId xmlns:a16="http://schemas.microsoft.com/office/drawing/2014/main" id="{47D0DCA3-A546-3142-8081-09DB5318F1F8}"/>
              </a:ext>
            </a:extLst>
          </p:cNvPr>
          <p:cNvGrpSpPr/>
          <p:nvPr/>
        </p:nvGrpSpPr>
        <p:grpSpPr>
          <a:xfrm>
            <a:off x="1119910" y="1270003"/>
            <a:ext cx="1642534" cy="711200"/>
            <a:chOff x="3826933" y="1828800"/>
            <a:chExt cx="1642534" cy="711200"/>
          </a:xfrm>
        </p:grpSpPr>
        <p:sp>
          <p:nvSpPr>
            <p:cNvPr id="3" name="Rektangel med rundade hörn 2">
              <a:extLst>
                <a:ext uri="{FF2B5EF4-FFF2-40B4-BE49-F238E27FC236}">
                  <a16:creationId xmlns:a16="http://schemas.microsoft.com/office/drawing/2014/main" id="{62FE90CF-3D3B-9646-9F93-F2BF8D28FC15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ruta 11">
              <a:extLst>
                <a:ext uri="{FF2B5EF4-FFF2-40B4-BE49-F238E27FC236}">
                  <a16:creationId xmlns:a16="http://schemas.microsoft.com/office/drawing/2014/main" id="{C9600770-AACC-E34B-929F-70622B958963}"/>
                </a:ext>
              </a:extLst>
            </p:cNvPr>
            <p:cNvSpPr txBox="1"/>
            <p:nvPr/>
          </p:nvSpPr>
          <p:spPr>
            <a:xfrm>
              <a:off x="4097870" y="1999734"/>
              <a:ext cx="116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Trim reads</a:t>
              </a:r>
            </a:p>
          </p:txBody>
        </p:sp>
      </p:grpSp>
      <p:grpSp>
        <p:nvGrpSpPr>
          <p:cNvPr id="15" name="Grupp 14">
            <a:extLst>
              <a:ext uri="{FF2B5EF4-FFF2-40B4-BE49-F238E27FC236}">
                <a16:creationId xmlns:a16="http://schemas.microsoft.com/office/drawing/2014/main" id="{AF1B05FC-3511-984E-9E47-1A49C6EB86BE}"/>
              </a:ext>
            </a:extLst>
          </p:cNvPr>
          <p:cNvGrpSpPr/>
          <p:nvPr/>
        </p:nvGrpSpPr>
        <p:grpSpPr>
          <a:xfrm>
            <a:off x="1119910" y="2364902"/>
            <a:ext cx="1642534" cy="711200"/>
            <a:chOff x="3826933" y="1828800"/>
            <a:chExt cx="1642534" cy="711200"/>
          </a:xfrm>
        </p:grpSpPr>
        <p:sp>
          <p:nvSpPr>
            <p:cNvPr id="16" name="Rektangel med rundade hörn 15">
              <a:extLst>
                <a:ext uri="{FF2B5EF4-FFF2-40B4-BE49-F238E27FC236}">
                  <a16:creationId xmlns:a16="http://schemas.microsoft.com/office/drawing/2014/main" id="{C1120A5A-9963-6245-9974-53E3858EB4E1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ruta 16">
              <a:extLst>
                <a:ext uri="{FF2B5EF4-FFF2-40B4-BE49-F238E27FC236}">
                  <a16:creationId xmlns:a16="http://schemas.microsoft.com/office/drawing/2014/main" id="{817ED0CA-EC0F-934F-8C95-3CCEBCE19A23}"/>
                </a:ext>
              </a:extLst>
            </p:cNvPr>
            <p:cNvSpPr txBox="1"/>
            <p:nvPr/>
          </p:nvSpPr>
          <p:spPr>
            <a:xfrm>
              <a:off x="4106303" y="1999734"/>
              <a:ext cx="11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Alignment</a:t>
              </a:r>
            </a:p>
          </p:txBody>
        </p:sp>
      </p:grpSp>
      <p:grpSp>
        <p:nvGrpSpPr>
          <p:cNvPr id="18" name="Grupp 17">
            <a:extLst>
              <a:ext uri="{FF2B5EF4-FFF2-40B4-BE49-F238E27FC236}">
                <a16:creationId xmlns:a16="http://schemas.microsoft.com/office/drawing/2014/main" id="{59ECE84B-8BDA-754D-AD94-7E258AC353C8}"/>
              </a:ext>
            </a:extLst>
          </p:cNvPr>
          <p:cNvGrpSpPr/>
          <p:nvPr/>
        </p:nvGrpSpPr>
        <p:grpSpPr>
          <a:xfrm>
            <a:off x="1097119" y="3467287"/>
            <a:ext cx="1642534" cy="711200"/>
            <a:chOff x="3826933" y="1828800"/>
            <a:chExt cx="1642534" cy="711200"/>
          </a:xfrm>
        </p:grpSpPr>
        <p:sp>
          <p:nvSpPr>
            <p:cNvPr id="19" name="Rektangel med rundade hörn 18">
              <a:extLst>
                <a:ext uri="{FF2B5EF4-FFF2-40B4-BE49-F238E27FC236}">
                  <a16:creationId xmlns:a16="http://schemas.microsoft.com/office/drawing/2014/main" id="{1B4A9A81-6C8D-D241-9B79-EC8A559176C7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ruta 19">
              <a:extLst>
                <a:ext uri="{FF2B5EF4-FFF2-40B4-BE49-F238E27FC236}">
                  <a16:creationId xmlns:a16="http://schemas.microsoft.com/office/drawing/2014/main" id="{F9AA38DA-BC2B-7248-AA2F-543A15653F84}"/>
                </a:ext>
              </a:extLst>
            </p:cNvPr>
            <p:cNvSpPr txBox="1"/>
            <p:nvPr/>
          </p:nvSpPr>
          <p:spPr>
            <a:xfrm>
              <a:off x="4209891" y="1881202"/>
              <a:ext cx="9435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Remove</a:t>
              </a:r>
            </a:p>
            <a:p>
              <a:pPr algn="ctr"/>
              <a:r>
                <a:rPr lang="en-US" dirty="0" err="1"/>
                <a:t>chrM</a:t>
              </a:r>
              <a:endParaRPr lang="en-US" dirty="0"/>
            </a:p>
          </p:txBody>
        </p:sp>
      </p:grpSp>
      <p:grpSp>
        <p:nvGrpSpPr>
          <p:cNvPr id="23" name="Grupp 22">
            <a:extLst>
              <a:ext uri="{FF2B5EF4-FFF2-40B4-BE49-F238E27FC236}">
                <a16:creationId xmlns:a16="http://schemas.microsoft.com/office/drawing/2014/main" id="{77898EBB-D0F2-5040-8432-27A9F344EAF0}"/>
              </a:ext>
            </a:extLst>
          </p:cNvPr>
          <p:cNvGrpSpPr/>
          <p:nvPr/>
        </p:nvGrpSpPr>
        <p:grpSpPr>
          <a:xfrm>
            <a:off x="1119910" y="5762711"/>
            <a:ext cx="1642534" cy="711200"/>
            <a:chOff x="3826933" y="1828800"/>
            <a:chExt cx="1642534" cy="711200"/>
          </a:xfrm>
        </p:grpSpPr>
        <p:sp>
          <p:nvSpPr>
            <p:cNvPr id="24" name="Rektangel med rundade hörn 23">
              <a:extLst>
                <a:ext uri="{FF2B5EF4-FFF2-40B4-BE49-F238E27FC236}">
                  <a16:creationId xmlns:a16="http://schemas.microsoft.com/office/drawing/2014/main" id="{818BD4BD-ECCA-2F45-BF34-7675F7536479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ruta 24">
              <a:extLst>
                <a:ext uri="{FF2B5EF4-FFF2-40B4-BE49-F238E27FC236}">
                  <a16:creationId xmlns:a16="http://schemas.microsoft.com/office/drawing/2014/main" id="{0D0730AE-58C9-EC4C-8180-74C5D2BE082A}"/>
                </a:ext>
              </a:extLst>
            </p:cNvPr>
            <p:cNvSpPr txBox="1"/>
            <p:nvPr/>
          </p:nvSpPr>
          <p:spPr>
            <a:xfrm>
              <a:off x="4209121" y="1864268"/>
              <a:ext cx="9451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Blacklist</a:t>
              </a:r>
            </a:p>
            <a:p>
              <a:pPr algn="ctr"/>
              <a:r>
                <a:rPr lang="en-US" dirty="0"/>
                <a:t>removal</a:t>
              </a:r>
            </a:p>
          </p:txBody>
        </p:sp>
      </p:grpSp>
      <p:grpSp>
        <p:nvGrpSpPr>
          <p:cNvPr id="26" name="Grupp 25">
            <a:extLst>
              <a:ext uri="{FF2B5EF4-FFF2-40B4-BE49-F238E27FC236}">
                <a16:creationId xmlns:a16="http://schemas.microsoft.com/office/drawing/2014/main" id="{2860F5E5-B262-8647-86DD-CB42E25C22B4}"/>
              </a:ext>
            </a:extLst>
          </p:cNvPr>
          <p:cNvGrpSpPr/>
          <p:nvPr/>
        </p:nvGrpSpPr>
        <p:grpSpPr>
          <a:xfrm>
            <a:off x="4760576" y="1540934"/>
            <a:ext cx="1642534" cy="711200"/>
            <a:chOff x="3826933" y="1828800"/>
            <a:chExt cx="1642534" cy="711200"/>
          </a:xfrm>
        </p:grpSpPr>
        <p:sp>
          <p:nvSpPr>
            <p:cNvPr id="27" name="Rektangel med rundade hörn 26">
              <a:extLst>
                <a:ext uri="{FF2B5EF4-FFF2-40B4-BE49-F238E27FC236}">
                  <a16:creationId xmlns:a16="http://schemas.microsoft.com/office/drawing/2014/main" id="{C3B9CADA-542C-B242-9FC2-2BF3EE8B62AE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ruta 27">
              <a:extLst>
                <a:ext uri="{FF2B5EF4-FFF2-40B4-BE49-F238E27FC236}">
                  <a16:creationId xmlns:a16="http://schemas.microsoft.com/office/drawing/2014/main" id="{AD50F2A1-8C63-704A-8E9B-53B6082AAE72}"/>
                </a:ext>
              </a:extLst>
            </p:cNvPr>
            <p:cNvSpPr txBox="1"/>
            <p:nvPr/>
          </p:nvSpPr>
          <p:spPr>
            <a:xfrm>
              <a:off x="4291356" y="1864268"/>
              <a:ext cx="7806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Peak</a:t>
              </a:r>
            </a:p>
            <a:p>
              <a:pPr algn="ctr"/>
              <a:r>
                <a:rPr lang="en-US" dirty="0"/>
                <a:t>calling</a:t>
              </a:r>
            </a:p>
          </p:txBody>
        </p:sp>
      </p:grpSp>
      <p:sp>
        <p:nvSpPr>
          <p:cNvPr id="29" name="textruta 28">
            <a:extLst>
              <a:ext uri="{FF2B5EF4-FFF2-40B4-BE49-F238E27FC236}">
                <a16:creationId xmlns:a16="http://schemas.microsoft.com/office/drawing/2014/main" id="{975244AC-173B-1946-B7E5-FA0B1AF49E4A}"/>
              </a:ext>
            </a:extLst>
          </p:cNvPr>
          <p:cNvSpPr txBox="1"/>
          <p:nvPr/>
        </p:nvSpPr>
        <p:spPr>
          <a:xfrm>
            <a:off x="4483840" y="2230666"/>
            <a:ext cx="2167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Different parameters compared to </a:t>
            </a:r>
            <a:r>
              <a:rPr lang="en-US" dirty="0" err="1"/>
              <a:t>ChIP</a:t>
            </a:r>
            <a:endParaRPr lang="en-US" dirty="0"/>
          </a:p>
        </p:txBody>
      </p:sp>
      <p:grpSp>
        <p:nvGrpSpPr>
          <p:cNvPr id="30" name="Grupp 29">
            <a:extLst>
              <a:ext uri="{FF2B5EF4-FFF2-40B4-BE49-F238E27FC236}">
                <a16:creationId xmlns:a16="http://schemas.microsoft.com/office/drawing/2014/main" id="{61D50A62-7C3C-554C-BC09-98119BFBD5B7}"/>
              </a:ext>
            </a:extLst>
          </p:cNvPr>
          <p:cNvGrpSpPr/>
          <p:nvPr/>
        </p:nvGrpSpPr>
        <p:grpSpPr>
          <a:xfrm>
            <a:off x="8638310" y="1542534"/>
            <a:ext cx="1642534" cy="711200"/>
            <a:chOff x="3826933" y="1828800"/>
            <a:chExt cx="1642534" cy="711200"/>
          </a:xfrm>
        </p:grpSpPr>
        <p:sp>
          <p:nvSpPr>
            <p:cNvPr id="31" name="Rektangel med rundade hörn 30">
              <a:extLst>
                <a:ext uri="{FF2B5EF4-FFF2-40B4-BE49-F238E27FC236}">
                  <a16:creationId xmlns:a16="http://schemas.microsoft.com/office/drawing/2014/main" id="{F194C682-5221-7D45-979F-5185543F2B92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ruta 31">
              <a:extLst>
                <a:ext uri="{FF2B5EF4-FFF2-40B4-BE49-F238E27FC236}">
                  <a16:creationId xmlns:a16="http://schemas.microsoft.com/office/drawing/2014/main" id="{47DDF851-8616-D44F-B607-9342360972DC}"/>
                </a:ext>
              </a:extLst>
            </p:cNvPr>
            <p:cNvSpPr txBox="1"/>
            <p:nvPr/>
          </p:nvSpPr>
          <p:spPr>
            <a:xfrm>
              <a:off x="3988963" y="1999734"/>
              <a:ext cx="13854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Peak overlap</a:t>
              </a:r>
            </a:p>
          </p:txBody>
        </p:sp>
      </p:grpSp>
      <p:sp>
        <p:nvSpPr>
          <p:cNvPr id="33" name="textruta 32">
            <a:extLst>
              <a:ext uri="{FF2B5EF4-FFF2-40B4-BE49-F238E27FC236}">
                <a16:creationId xmlns:a16="http://schemas.microsoft.com/office/drawing/2014/main" id="{76247683-09F3-DE4B-9735-A90E38051AD2}"/>
              </a:ext>
            </a:extLst>
          </p:cNvPr>
          <p:cNvSpPr txBox="1"/>
          <p:nvPr/>
        </p:nvSpPr>
        <p:spPr>
          <a:xfrm>
            <a:off x="8638310" y="2252134"/>
            <a:ext cx="1802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Homer.</a:t>
            </a:r>
          </a:p>
          <a:p>
            <a:r>
              <a:rPr lang="en-US" dirty="0" err="1"/>
              <a:t>Bedtools</a:t>
            </a:r>
            <a:endParaRPr lang="en-US" dirty="0"/>
          </a:p>
          <a:p>
            <a:r>
              <a:rPr lang="en-US" dirty="0"/>
              <a:t>(IDR, advanced)</a:t>
            </a:r>
          </a:p>
        </p:txBody>
      </p:sp>
      <p:grpSp>
        <p:nvGrpSpPr>
          <p:cNvPr id="34" name="Grupp 33">
            <a:extLst>
              <a:ext uri="{FF2B5EF4-FFF2-40B4-BE49-F238E27FC236}">
                <a16:creationId xmlns:a16="http://schemas.microsoft.com/office/drawing/2014/main" id="{9C903BB2-79FD-F443-A935-C30099A8294C}"/>
              </a:ext>
            </a:extLst>
          </p:cNvPr>
          <p:cNvGrpSpPr/>
          <p:nvPr/>
        </p:nvGrpSpPr>
        <p:grpSpPr>
          <a:xfrm>
            <a:off x="4760576" y="4175464"/>
            <a:ext cx="1642534" cy="711200"/>
            <a:chOff x="3826933" y="1828800"/>
            <a:chExt cx="1642534" cy="711200"/>
          </a:xfrm>
        </p:grpSpPr>
        <p:sp>
          <p:nvSpPr>
            <p:cNvPr id="35" name="Rektangel med rundade hörn 34">
              <a:extLst>
                <a:ext uri="{FF2B5EF4-FFF2-40B4-BE49-F238E27FC236}">
                  <a16:creationId xmlns:a16="http://schemas.microsoft.com/office/drawing/2014/main" id="{865D10B1-55BB-924E-8058-D6876CD1B571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ruta 35">
              <a:extLst>
                <a:ext uri="{FF2B5EF4-FFF2-40B4-BE49-F238E27FC236}">
                  <a16:creationId xmlns:a16="http://schemas.microsoft.com/office/drawing/2014/main" id="{04F530AA-2812-4241-9870-0D77FEE99B4C}"/>
                </a:ext>
              </a:extLst>
            </p:cNvPr>
            <p:cNvSpPr txBox="1"/>
            <p:nvPr/>
          </p:nvSpPr>
          <p:spPr>
            <a:xfrm>
              <a:off x="4263946" y="1864268"/>
              <a:ext cx="8354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Motif</a:t>
              </a:r>
            </a:p>
            <a:p>
              <a:pPr algn="ctr"/>
              <a:r>
                <a:rPr lang="en-US" dirty="0"/>
                <a:t>finding</a:t>
              </a:r>
            </a:p>
          </p:txBody>
        </p:sp>
      </p:grpSp>
      <p:grpSp>
        <p:nvGrpSpPr>
          <p:cNvPr id="37" name="Grupp 36">
            <a:extLst>
              <a:ext uri="{FF2B5EF4-FFF2-40B4-BE49-F238E27FC236}">
                <a16:creationId xmlns:a16="http://schemas.microsoft.com/office/drawing/2014/main" id="{E220F0EE-29C0-BB41-8F04-5BC5BA817B5B}"/>
              </a:ext>
            </a:extLst>
          </p:cNvPr>
          <p:cNvGrpSpPr/>
          <p:nvPr/>
        </p:nvGrpSpPr>
        <p:grpSpPr>
          <a:xfrm>
            <a:off x="7157806" y="4175464"/>
            <a:ext cx="1642534" cy="711200"/>
            <a:chOff x="3826933" y="1828800"/>
            <a:chExt cx="1642534" cy="711200"/>
          </a:xfrm>
        </p:grpSpPr>
        <p:sp>
          <p:nvSpPr>
            <p:cNvPr id="38" name="Rektangel med rundade hörn 37">
              <a:extLst>
                <a:ext uri="{FF2B5EF4-FFF2-40B4-BE49-F238E27FC236}">
                  <a16:creationId xmlns:a16="http://schemas.microsoft.com/office/drawing/2014/main" id="{808762E3-D158-3B49-86D0-77D0FB945387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ruta 38">
              <a:extLst>
                <a:ext uri="{FF2B5EF4-FFF2-40B4-BE49-F238E27FC236}">
                  <a16:creationId xmlns:a16="http://schemas.microsoft.com/office/drawing/2014/main" id="{13C276B3-9B59-1042-8A84-54FB121D64DE}"/>
                </a:ext>
              </a:extLst>
            </p:cNvPr>
            <p:cNvSpPr txBox="1"/>
            <p:nvPr/>
          </p:nvSpPr>
          <p:spPr>
            <a:xfrm>
              <a:off x="4028543" y="1974858"/>
              <a:ext cx="12393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Annotation</a:t>
              </a:r>
            </a:p>
          </p:txBody>
        </p:sp>
      </p:grpSp>
      <p:grpSp>
        <p:nvGrpSpPr>
          <p:cNvPr id="40" name="Grupp 39">
            <a:extLst>
              <a:ext uri="{FF2B5EF4-FFF2-40B4-BE49-F238E27FC236}">
                <a16:creationId xmlns:a16="http://schemas.microsoft.com/office/drawing/2014/main" id="{AF73C987-6348-B143-97A0-0B5161135FE8}"/>
              </a:ext>
            </a:extLst>
          </p:cNvPr>
          <p:cNvGrpSpPr/>
          <p:nvPr/>
        </p:nvGrpSpPr>
        <p:grpSpPr>
          <a:xfrm>
            <a:off x="9433982" y="4175464"/>
            <a:ext cx="1642534" cy="711200"/>
            <a:chOff x="3826933" y="1828800"/>
            <a:chExt cx="1642534" cy="711200"/>
          </a:xfrm>
        </p:grpSpPr>
        <p:sp>
          <p:nvSpPr>
            <p:cNvPr id="41" name="Rektangel med rundade hörn 40">
              <a:extLst>
                <a:ext uri="{FF2B5EF4-FFF2-40B4-BE49-F238E27FC236}">
                  <a16:creationId xmlns:a16="http://schemas.microsoft.com/office/drawing/2014/main" id="{7368B090-4527-584C-897A-A00B92C1FA8D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ruta 41">
              <a:extLst>
                <a:ext uri="{FF2B5EF4-FFF2-40B4-BE49-F238E27FC236}">
                  <a16:creationId xmlns:a16="http://schemas.microsoft.com/office/drawing/2014/main" id="{655A4884-58A3-8042-8D19-A3FEEB47CBF1}"/>
                </a:ext>
              </a:extLst>
            </p:cNvPr>
            <p:cNvSpPr txBox="1"/>
            <p:nvPr/>
          </p:nvSpPr>
          <p:spPr>
            <a:xfrm>
              <a:off x="4031046" y="1873260"/>
              <a:ext cx="12343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Differential</a:t>
              </a:r>
            </a:p>
            <a:p>
              <a:pPr algn="ctr"/>
              <a:r>
                <a:rPr lang="en-US" dirty="0"/>
                <a:t>peaks</a:t>
              </a:r>
            </a:p>
          </p:txBody>
        </p:sp>
      </p:grpSp>
      <p:grpSp>
        <p:nvGrpSpPr>
          <p:cNvPr id="43" name="Grupp 42">
            <a:extLst>
              <a:ext uri="{FF2B5EF4-FFF2-40B4-BE49-F238E27FC236}">
                <a16:creationId xmlns:a16="http://schemas.microsoft.com/office/drawing/2014/main" id="{B67ACA3A-CA0D-A849-B0BD-FA7F26B086EA}"/>
              </a:ext>
            </a:extLst>
          </p:cNvPr>
          <p:cNvGrpSpPr/>
          <p:nvPr/>
        </p:nvGrpSpPr>
        <p:grpSpPr>
          <a:xfrm>
            <a:off x="6914101" y="5363072"/>
            <a:ext cx="2118159" cy="1041574"/>
            <a:chOff x="3589122" y="1764304"/>
            <a:chExt cx="2118159" cy="1041574"/>
          </a:xfrm>
        </p:grpSpPr>
        <p:sp>
          <p:nvSpPr>
            <p:cNvPr id="44" name="Rektangel med rundade hörn 43">
              <a:extLst>
                <a:ext uri="{FF2B5EF4-FFF2-40B4-BE49-F238E27FC236}">
                  <a16:creationId xmlns:a16="http://schemas.microsoft.com/office/drawing/2014/main" id="{CFF6B966-75C9-6E4C-A75A-5D82FAC0531A}"/>
                </a:ext>
              </a:extLst>
            </p:cNvPr>
            <p:cNvSpPr/>
            <p:nvPr/>
          </p:nvSpPr>
          <p:spPr>
            <a:xfrm>
              <a:off x="3589122" y="1764304"/>
              <a:ext cx="2118159" cy="1041574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ruta 44">
              <a:extLst>
                <a:ext uri="{FF2B5EF4-FFF2-40B4-BE49-F238E27FC236}">
                  <a16:creationId xmlns:a16="http://schemas.microsoft.com/office/drawing/2014/main" id="{6352C845-63C7-7F43-8626-7F2B47F4BF19}"/>
                </a:ext>
              </a:extLst>
            </p:cNvPr>
            <p:cNvSpPr txBox="1"/>
            <p:nvPr/>
          </p:nvSpPr>
          <p:spPr>
            <a:xfrm>
              <a:off x="3666523" y="1974858"/>
              <a:ext cx="19633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Plotting, histogram</a:t>
              </a:r>
            </a:p>
            <a:p>
              <a:pPr algn="ctr"/>
              <a:r>
                <a:rPr lang="en-US" dirty="0"/>
                <a:t>etc.</a:t>
              </a:r>
            </a:p>
          </p:txBody>
        </p:sp>
      </p:grpSp>
      <p:cxnSp>
        <p:nvCxnSpPr>
          <p:cNvPr id="46" name="Vinklad  45">
            <a:extLst>
              <a:ext uri="{FF2B5EF4-FFF2-40B4-BE49-F238E27FC236}">
                <a16:creationId xmlns:a16="http://schemas.microsoft.com/office/drawing/2014/main" id="{4EB05019-F6B7-3C46-A194-AC70763DB3F9}"/>
              </a:ext>
            </a:extLst>
          </p:cNvPr>
          <p:cNvCxnSpPr>
            <a:cxnSpLocks/>
          </p:cNvCxnSpPr>
          <p:nvPr/>
        </p:nvCxnSpPr>
        <p:spPr>
          <a:xfrm flipV="1">
            <a:off x="2858155" y="1901662"/>
            <a:ext cx="1800000" cy="4212000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ak pil 47">
            <a:extLst>
              <a:ext uri="{FF2B5EF4-FFF2-40B4-BE49-F238E27FC236}">
                <a16:creationId xmlns:a16="http://schemas.microsoft.com/office/drawing/2014/main" id="{48CFC6B1-77E5-5541-BB61-93178CED9F71}"/>
              </a:ext>
            </a:extLst>
          </p:cNvPr>
          <p:cNvCxnSpPr/>
          <p:nvPr/>
        </p:nvCxnSpPr>
        <p:spPr>
          <a:xfrm>
            <a:off x="1936400" y="1981203"/>
            <a:ext cx="0" cy="3836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ak pil 49">
            <a:extLst>
              <a:ext uri="{FF2B5EF4-FFF2-40B4-BE49-F238E27FC236}">
                <a16:creationId xmlns:a16="http://schemas.microsoft.com/office/drawing/2014/main" id="{4C538C55-5967-1B4E-BBDF-42E28376D486}"/>
              </a:ext>
            </a:extLst>
          </p:cNvPr>
          <p:cNvCxnSpPr/>
          <p:nvPr/>
        </p:nvCxnSpPr>
        <p:spPr>
          <a:xfrm>
            <a:off x="1936400" y="3076102"/>
            <a:ext cx="0" cy="3836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ak pil 50">
            <a:extLst>
              <a:ext uri="{FF2B5EF4-FFF2-40B4-BE49-F238E27FC236}">
                <a16:creationId xmlns:a16="http://schemas.microsoft.com/office/drawing/2014/main" id="{DA353E55-8EE1-7049-A8D5-81BD98BB7176}"/>
              </a:ext>
            </a:extLst>
          </p:cNvPr>
          <p:cNvCxnSpPr>
            <a:cxnSpLocks/>
          </p:cNvCxnSpPr>
          <p:nvPr/>
        </p:nvCxnSpPr>
        <p:spPr>
          <a:xfrm>
            <a:off x="1936400" y="5435917"/>
            <a:ext cx="1" cy="2916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ak pil 53">
            <a:extLst>
              <a:ext uri="{FF2B5EF4-FFF2-40B4-BE49-F238E27FC236}">
                <a16:creationId xmlns:a16="http://schemas.microsoft.com/office/drawing/2014/main" id="{59EDD53F-A4C3-0A4B-98F4-2BFCDA704680}"/>
              </a:ext>
            </a:extLst>
          </p:cNvPr>
          <p:cNvCxnSpPr>
            <a:cxnSpLocks/>
          </p:cNvCxnSpPr>
          <p:nvPr/>
        </p:nvCxnSpPr>
        <p:spPr>
          <a:xfrm flipH="1">
            <a:off x="5579909" y="3126898"/>
            <a:ext cx="1933" cy="8693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ak pil 55">
            <a:extLst>
              <a:ext uri="{FF2B5EF4-FFF2-40B4-BE49-F238E27FC236}">
                <a16:creationId xmlns:a16="http://schemas.microsoft.com/office/drawing/2014/main" id="{71D52644-5EEC-134E-914F-A7C4747EBD25}"/>
              </a:ext>
            </a:extLst>
          </p:cNvPr>
          <p:cNvCxnSpPr>
            <a:cxnSpLocks/>
          </p:cNvCxnSpPr>
          <p:nvPr/>
        </p:nvCxnSpPr>
        <p:spPr>
          <a:xfrm>
            <a:off x="6625816" y="1896534"/>
            <a:ext cx="1785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ak pil 57">
            <a:extLst>
              <a:ext uri="{FF2B5EF4-FFF2-40B4-BE49-F238E27FC236}">
                <a16:creationId xmlns:a16="http://schemas.microsoft.com/office/drawing/2014/main" id="{32F6FB99-C21C-3B45-B2B8-67E899AA3135}"/>
              </a:ext>
            </a:extLst>
          </p:cNvPr>
          <p:cNvCxnSpPr>
            <a:cxnSpLocks/>
          </p:cNvCxnSpPr>
          <p:nvPr/>
        </p:nvCxnSpPr>
        <p:spPr>
          <a:xfrm>
            <a:off x="6591950" y="2257715"/>
            <a:ext cx="1398163" cy="16877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ak pil 59">
            <a:extLst>
              <a:ext uri="{FF2B5EF4-FFF2-40B4-BE49-F238E27FC236}">
                <a16:creationId xmlns:a16="http://schemas.microsoft.com/office/drawing/2014/main" id="{C016DB23-43B7-1845-BB28-7A0A90A7351F}"/>
              </a:ext>
            </a:extLst>
          </p:cNvPr>
          <p:cNvCxnSpPr>
            <a:cxnSpLocks/>
          </p:cNvCxnSpPr>
          <p:nvPr/>
        </p:nvCxnSpPr>
        <p:spPr>
          <a:xfrm>
            <a:off x="6645029" y="2107089"/>
            <a:ext cx="2984264" cy="17111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ak pil 61">
            <a:extLst>
              <a:ext uri="{FF2B5EF4-FFF2-40B4-BE49-F238E27FC236}">
                <a16:creationId xmlns:a16="http://schemas.microsoft.com/office/drawing/2014/main" id="{C829EB22-A509-2648-B8D6-B53EC387C441}"/>
              </a:ext>
            </a:extLst>
          </p:cNvPr>
          <p:cNvCxnSpPr>
            <a:cxnSpLocks/>
          </p:cNvCxnSpPr>
          <p:nvPr/>
        </p:nvCxnSpPr>
        <p:spPr>
          <a:xfrm>
            <a:off x="7959143" y="4996099"/>
            <a:ext cx="0" cy="2841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ak pil 64">
            <a:extLst>
              <a:ext uri="{FF2B5EF4-FFF2-40B4-BE49-F238E27FC236}">
                <a16:creationId xmlns:a16="http://schemas.microsoft.com/office/drawing/2014/main" id="{2C095105-BCFA-9C4D-9644-8134822DB7E2}"/>
              </a:ext>
            </a:extLst>
          </p:cNvPr>
          <p:cNvCxnSpPr>
            <a:cxnSpLocks/>
          </p:cNvCxnSpPr>
          <p:nvPr/>
        </p:nvCxnSpPr>
        <p:spPr>
          <a:xfrm flipH="1">
            <a:off x="8137162" y="3175464"/>
            <a:ext cx="663178" cy="7700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Rak pil 66">
            <a:extLst>
              <a:ext uri="{FF2B5EF4-FFF2-40B4-BE49-F238E27FC236}">
                <a16:creationId xmlns:a16="http://schemas.microsoft.com/office/drawing/2014/main" id="{E6721966-0512-B54A-8832-75C1DA7A50E8}"/>
              </a:ext>
            </a:extLst>
          </p:cNvPr>
          <p:cNvCxnSpPr>
            <a:cxnSpLocks/>
          </p:cNvCxnSpPr>
          <p:nvPr/>
        </p:nvCxnSpPr>
        <p:spPr>
          <a:xfrm>
            <a:off x="9682372" y="3219924"/>
            <a:ext cx="503412" cy="7676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ubrik 1">
            <a:extLst>
              <a:ext uri="{FF2B5EF4-FFF2-40B4-BE49-F238E27FC236}">
                <a16:creationId xmlns:a16="http://schemas.microsoft.com/office/drawing/2014/main" id="{8F07B28E-BB07-F142-859E-5B022CBDD085}"/>
              </a:ext>
            </a:extLst>
          </p:cNvPr>
          <p:cNvSpPr txBox="1">
            <a:spLocks/>
          </p:cNvSpPr>
          <p:nvPr/>
        </p:nvSpPr>
        <p:spPr>
          <a:xfrm>
            <a:off x="884005" y="451841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A generalized ATAC-</a:t>
            </a:r>
            <a:r>
              <a:rPr lang="en-US" sz="2800" b="1" dirty="0" err="1">
                <a:latin typeface="Chaparral Pro" panose="02060503040505020203" pitchFamily="18" charset="77"/>
                <a:cs typeface="Arial" panose="020B0604020202020204" pitchFamily="34" charset="0"/>
              </a:rPr>
              <a:t>seq</a:t>
            </a:r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 workflow</a:t>
            </a:r>
          </a:p>
        </p:txBody>
      </p:sp>
      <p:sp>
        <p:nvSpPr>
          <p:cNvPr id="49" name="Rektangel med rundade hörn 48">
            <a:extLst>
              <a:ext uri="{FF2B5EF4-FFF2-40B4-BE49-F238E27FC236}">
                <a16:creationId xmlns:a16="http://schemas.microsoft.com/office/drawing/2014/main" id="{90E2FD07-3245-0548-8554-065C7E38E739}"/>
              </a:ext>
            </a:extLst>
          </p:cNvPr>
          <p:cNvSpPr/>
          <p:nvPr/>
        </p:nvSpPr>
        <p:spPr>
          <a:xfrm>
            <a:off x="1153393" y="4631966"/>
            <a:ext cx="1642534" cy="71120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2" name="Rak pil 51">
            <a:extLst>
              <a:ext uri="{FF2B5EF4-FFF2-40B4-BE49-F238E27FC236}">
                <a16:creationId xmlns:a16="http://schemas.microsoft.com/office/drawing/2014/main" id="{B9C67929-89E9-4848-BCFC-820573BB10DE}"/>
              </a:ext>
            </a:extLst>
          </p:cNvPr>
          <p:cNvCxnSpPr>
            <a:cxnSpLocks/>
          </p:cNvCxnSpPr>
          <p:nvPr/>
        </p:nvCxnSpPr>
        <p:spPr>
          <a:xfrm>
            <a:off x="1936400" y="4236018"/>
            <a:ext cx="1" cy="2916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ruta 54">
            <a:extLst>
              <a:ext uri="{FF2B5EF4-FFF2-40B4-BE49-F238E27FC236}">
                <a16:creationId xmlns:a16="http://schemas.microsoft.com/office/drawing/2014/main" id="{4478F387-6878-414D-A7D2-63DA3466F641}"/>
              </a:ext>
            </a:extLst>
          </p:cNvPr>
          <p:cNvSpPr txBox="1"/>
          <p:nvPr/>
        </p:nvSpPr>
        <p:spPr>
          <a:xfrm>
            <a:off x="1346576" y="4633896"/>
            <a:ext cx="1254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Duplication</a:t>
            </a:r>
          </a:p>
          <a:p>
            <a:pPr algn="ctr"/>
            <a:r>
              <a:rPr lang="en-US" dirty="0"/>
              <a:t>removal</a:t>
            </a:r>
          </a:p>
        </p:txBody>
      </p:sp>
      <p:grpSp>
        <p:nvGrpSpPr>
          <p:cNvPr id="57" name="Grupp 56">
            <a:extLst>
              <a:ext uri="{FF2B5EF4-FFF2-40B4-BE49-F238E27FC236}">
                <a16:creationId xmlns:a16="http://schemas.microsoft.com/office/drawing/2014/main" id="{A0FC2EEA-7E39-244E-8D92-FDB3982A4715}"/>
              </a:ext>
            </a:extLst>
          </p:cNvPr>
          <p:cNvGrpSpPr/>
          <p:nvPr/>
        </p:nvGrpSpPr>
        <p:grpSpPr>
          <a:xfrm>
            <a:off x="4815449" y="5435917"/>
            <a:ext cx="1642534" cy="711200"/>
            <a:chOff x="3826933" y="1828800"/>
            <a:chExt cx="1642534" cy="711200"/>
          </a:xfrm>
        </p:grpSpPr>
        <p:sp>
          <p:nvSpPr>
            <p:cNvPr id="59" name="Rektangel med rundade hörn 58">
              <a:extLst>
                <a:ext uri="{FF2B5EF4-FFF2-40B4-BE49-F238E27FC236}">
                  <a16:creationId xmlns:a16="http://schemas.microsoft.com/office/drawing/2014/main" id="{4BFF5FD8-AF29-634B-B4D1-D9839CBA8030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textruta 60">
              <a:extLst>
                <a:ext uri="{FF2B5EF4-FFF2-40B4-BE49-F238E27FC236}">
                  <a16:creationId xmlns:a16="http://schemas.microsoft.com/office/drawing/2014/main" id="{33765F16-2275-6C47-AED8-7F65BC8F69D4}"/>
                </a:ext>
              </a:extLst>
            </p:cNvPr>
            <p:cNvSpPr txBox="1"/>
            <p:nvPr/>
          </p:nvSpPr>
          <p:spPr>
            <a:xfrm>
              <a:off x="4019005" y="1864269"/>
              <a:ext cx="13253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Overlapping</a:t>
              </a:r>
            </a:p>
            <a:p>
              <a:pPr algn="ctr"/>
              <a:r>
                <a:rPr lang="en-US" dirty="0"/>
                <a:t>ChIP-seq</a:t>
              </a:r>
            </a:p>
          </p:txBody>
        </p:sp>
      </p:grpSp>
      <p:cxnSp>
        <p:nvCxnSpPr>
          <p:cNvPr id="63" name="Rak pil 62">
            <a:extLst>
              <a:ext uri="{FF2B5EF4-FFF2-40B4-BE49-F238E27FC236}">
                <a16:creationId xmlns:a16="http://schemas.microsoft.com/office/drawing/2014/main" id="{AFD36B9E-0365-9A47-ACCB-8C289FEEB79F}"/>
              </a:ext>
            </a:extLst>
          </p:cNvPr>
          <p:cNvCxnSpPr>
            <a:cxnSpLocks/>
          </p:cNvCxnSpPr>
          <p:nvPr/>
        </p:nvCxnSpPr>
        <p:spPr>
          <a:xfrm flipV="1">
            <a:off x="3684198" y="5762712"/>
            <a:ext cx="996488" cy="35095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Rak pil 63">
            <a:extLst>
              <a:ext uri="{FF2B5EF4-FFF2-40B4-BE49-F238E27FC236}">
                <a16:creationId xmlns:a16="http://schemas.microsoft.com/office/drawing/2014/main" id="{0ECFEC70-F7E4-3048-B4A6-A60EEC780383}"/>
              </a:ext>
            </a:extLst>
          </p:cNvPr>
          <p:cNvCxnSpPr>
            <a:cxnSpLocks/>
          </p:cNvCxnSpPr>
          <p:nvPr/>
        </p:nvCxnSpPr>
        <p:spPr>
          <a:xfrm flipH="1" flipV="1">
            <a:off x="5593016" y="4965554"/>
            <a:ext cx="2674" cy="38440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ak pil 65">
            <a:extLst>
              <a:ext uri="{FF2B5EF4-FFF2-40B4-BE49-F238E27FC236}">
                <a16:creationId xmlns:a16="http://schemas.microsoft.com/office/drawing/2014/main" id="{1FB8D215-F1A8-C642-AF85-0A172E3E1E91}"/>
              </a:ext>
            </a:extLst>
          </p:cNvPr>
          <p:cNvCxnSpPr>
            <a:cxnSpLocks/>
          </p:cNvCxnSpPr>
          <p:nvPr/>
        </p:nvCxnSpPr>
        <p:spPr>
          <a:xfrm flipV="1">
            <a:off x="6514406" y="5883858"/>
            <a:ext cx="371219" cy="1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ak pil 67">
            <a:extLst>
              <a:ext uri="{FF2B5EF4-FFF2-40B4-BE49-F238E27FC236}">
                <a16:creationId xmlns:a16="http://schemas.microsoft.com/office/drawing/2014/main" id="{852C22BA-5902-2B43-8E9F-370E71B47467}"/>
              </a:ext>
            </a:extLst>
          </p:cNvPr>
          <p:cNvCxnSpPr>
            <a:cxnSpLocks/>
          </p:cNvCxnSpPr>
          <p:nvPr/>
        </p:nvCxnSpPr>
        <p:spPr>
          <a:xfrm flipV="1">
            <a:off x="5765393" y="4886664"/>
            <a:ext cx="1279338" cy="43799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ak pil 68">
            <a:extLst>
              <a:ext uri="{FF2B5EF4-FFF2-40B4-BE49-F238E27FC236}">
                <a16:creationId xmlns:a16="http://schemas.microsoft.com/office/drawing/2014/main" id="{091076ED-297E-D543-8593-942128ADD719}"/>
              </a:ext>
            </a:extLst>
          </p:cNvPr>
          <p:cNvCxnSpPr>
            <a:cxnSpLocks/>
          </p:cNvCxnSpPr>
          <p:nvPr/>
        </p:nvCxnSpPr>
        <p:spPr>
          <a:xfrm flipV="1">
            <a:off x="5986147" y="4965554"/>
            <a:ext cx="3276386" cy="35910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ak pil 69">
            <a:extLst>
              <a:ext uri="{FF2B5EF4-FFF2-40B4-BE49-F238E27FC236}">
                <a16:creationId xmlns:a16="http://schemas.microsoft.com/office/drawing/2014/main" id="{59811F59-6E72-2C48-8BF0-B8B499EA8008}"/>
              </a:ext>
            </a:extLst>
          </p:cNvPr>
          <p:cNvCxnSpPr>
            <a:cxnSpLocks/>
          </p:cNvCxnSpPr>
          <p:nvPr/>
        </p:nvCxnSpPr>
        <p:spPr>
          <a:xfrm flipH="1">
            <a:off x="5728892" y="2466683"/>
            <a:ext cx="2584353" cy="15295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174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1302</Words>
  <Application>Microsoft Macintosh PowerPoint</Application>
  <PresentationFormat>Bredbild</PresentationFormat>
  <Paragraphs>181</Paragraphs>
  <Slides>15</Slides>
  <Notes>1</Notes>
  <HiddenSlides>0</HiddenSlides>
  <MMClips>0</MMClips>
  <ScaleCrop>false</ScaleCrop>
  <HeadingPairs>
    <vt:vector size="6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Chaparral Pro</vt:lpstr>
      <vt:lpstr>Office-tema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Ungerback, Jonas</dc:creator>
  <cp:lastModifiedBy>Ungerback, Jonas</cp:lastModifiedBy>
  <cp:revision>55</cp:revision>
  <dcterms:created xsi:type="dcterms:W3CDTF">2019-02-18T10:29:00Z</dcterms:created>
  <dcterms:modified xsi:type="dcterms:W3CDTF">2019-02-28T19:52:49Z</dcterms:modified>
</cp:coreProperties>
</file>